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7772400" cy="10058400"/>
  <p:notesSz cx="6858000" cy="9144000"/>
  <p:defaultTextStyle>
    <a:defPPr>
      <a:defRPr lang="en-US"/>
    </a:defPPr>
    <a:lvl1pPr marL="0" algn="l" defTabSz="855879" rtl="0" eaLnBrk="1" latinLnBrk="0" hangingPunct="1">
      <a:defRPr sz="1685" kern="1200">
        <a:solidFill>
          <a:schemeClr val="tx1"/>
        </a:solidFill>
        <a:latin typeface="+mn-lt"/>
        <a:ea typeface="+mn-ea"/>
        <a:cs typeface="+mn-cs"/>
      </a:defRPr>
    </a:lvl1pPr>
    <a:lvl2pPr marL="427940" algn="l" defTabSz="855879" rtl="0" eaLnBrk="1" latinLnBrk="0" hangingPunct="1">
      <a:defRPr sz="1685" kern="1200">
        <a:solidFill>
          <a:schemeClr val="tx1"/>
        </a:solidFill>
        <a:latin typeface="+mn-lt"/>
        <a:ea typeface="+mn-ea"/>
        <a:cs typeface="+mn-cs"/>
      </a:defRPr>
    </a:lvl2pPr>
    <a:lvl3pPr marL="855879" algn="l" defTabSz="855879" rtl="0" eaLnBrk="1" latinLnBrk="0" hangingPunct="1">
      <a:defRPr sz="1685" kern="1200">
        <a:solidFill>
          <a:schemeClr val="tx1"/>
        </a:solidFill>
        <a:latin typeface="+mn-lt"/>
        <a:ea typeface="+mn-ea"/>
        <a:cs typeface="+mn-cs"/>
      </a:defRPr>
    </a:lvl3pPr>
    <a:lvl4pPr marL="1283817" algn="l" defTabSz="855879" rtl="0" eaLnBrk="1" latinLnBrk="0" hangingPunct="1">
      <a:defRPr sz="1685" kern="1200">
        <a:solidFill>
          <a:schemeClr val="tx1"/>
        </a:solidFill>
        <a:latin typeface="+mn-lt"/>
        <a:ea typeface="+mn-ea"/>
        <a:cs typeface="+mn-cs"/>
      </a:defRPr>
    </a:lvl4pPr>
    <a:lvl5pPr marL="1711757" algn="l" defTabSz="855879" rtl="0" eaLnBrk="1" latinLnBrk="0" hangingPunct="1">
      <a:defRPr sz="1685" kern="1200">
        <a:solidFill>
          <a:schemeClr val="tx1"/>
        </a:solidFill>
        <a:latin typeface="+mn-lt"/>
        <a:ea typeface="+mn-ea"/>
        <a:cs typeface="+mn-cs"/>
      </a:defRPr>
    </a:lvl5pPr>
    <a:lvl6pPr marL="2139696" algn="l" defTabSz="855879" rtl="0" eaLnBrk="1" latinLnBrk="0" hangingPunct="1">
      <a:defRPr sz="1685" kern="1200">
        <a:solidFill>
          <a:schemeClr val="tx1"/>
        </a:solidFill>
        <a:latin typeface="+mn-lt"/>
        <a:ea typeface="+mn-ea"/>
        <a:cs typeface="+mn-cs"/>
      </a:defRPr>
    </a:lvl6pPr>
    <a:lvl7pPr marL="2567636" algn="l" defTabSz="855879" rtl="0" eaLnBrk="1" latinLnBrk="0" hangingPunct="1">
      <a:defRPr sz="1685" kern="1200">
        <a:solidFill>
          <a:schemeClr val="tx1"/>
        </a:solidFill>
        <a:latin typeface="+mn-lt"/>
        <a:ea typeface="+mn-ea"/>
        <a:cs typeface="+mn-cs"/>
      </a:defRPr>
    </a:lvl7pPr>
    <a:lvl8pPr marL="2995575" algn="l" defTabSz="855879" rtl="0" eaLnBrk="1" latinLnBrk="0" hangingPunct="1">
      <a:defRPr sz="1685" kern="1200">
        <a:solidFill>
          <a:schemeClr val="tx1"/>
        </a:solidFill>
        <a:latin typeface="+mn-lt"/>
        <a:ea typeface="+mn-ea"/>
        <a:cs typeface="+mn-cs"/>
      </a:defRPr>
    </a:lvl8pPr>
    <a:lvl9pPr marL="3423513" algn="l" defTabSz="855879" rtl="0" eaLnBrk="1" latinLnBrk="0" hangingPunct="1">
      <a:defRPr sz="168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nuel Rashid" initials="ER" lastIdx="1" clrIdx="0">
    <p:extLst>
      <p:ext uri="{19B8F6BF-5375-455C-9EA6-DF929625EA0E}">
        <p15:presenceInfo xmlns:p15="http://schemas.microsoft.com/office/powerpoint/2012/main" userId="S-1-5-21-3218557178-2314402359-3648511582-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228"/>
    <a:srgbClr val="007FDE"/>
    <a:srgbClr val="616DAA"/>
    <a:srgbClr val="4CC3D4"/>
    <a:srgbClr val="00A79D"/>
    <a:srgbClr val="99C3E6"/>
    <a:srgbClr val="5B9BD5"/>
    <a:srgbClr val="BDD7EE"/>
    <a:srgbClr val="F15517"/>
    <a:srgbClr val="12A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10" autoAdjust="0"/>
    <p:restoredTop sz="96305" autoAdjust="0"/>
  </p:normalViewPr>
  <p:slideViewPr>
    <p:cSldViewPr snapToGrid="0">
      <p:cViewPr varScale="1">
        <p:scale>
          <a:sx n="74" d="100"/>
          <a:sy n="74" d="100"/>
        </p:scale>
        <p:origin x="204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29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7971866438859"/>
          <c:y val="6.358132629645373E-2"/>
          <c:w val="0.62427911580236417"/>
          <c:h val="0.93641867370354626"/>
        </c:manualLayout>
      </c:layout>
      <c:pieChart>
        <c:varyColors val="1"/>
        <c:ser>
          <c:idx val="0"/>
          <c:order val="0"/>
          <c:tx>
            <c:strRef>
              <c:f>Sheet1!$B$1</c:f>
              <c:strCache>
                <c:ptCount val="1"/>
                <c:pt idx="0">
                  <c:v>Sales</c:v>
                </c:pt>
              </c:strCache>
            </c:strRef>
          </c:tx>
          <c:dPt>
            <c:idx val="0"/>
            <c:bubble3D val="0"/>
            <c:spPr>
              <a:solidFill>
                <a:srgbClr val="1C75BC"/>
              </a:solidFill>
              <a:ln w="19050">
                <a:solidFill>
                  <a:schemeClr val="lt1"/>
                </a:solidFill>
              </a:ln>
              <a:effectLst/>
            </c:spPr>
          </c:dPt>
          <c:dPt>
            <c:idx val="1"/>
            <c:bubble3D val="0"/>
            <c:spPr>
              <a:solidFill>
                <a:srgbClr val="F26228"/>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2"/>
                <c:pt idx="0">
                  <c:v>1st Qtr</c:v>
                </c:pt>
                <c:pt idx="1">
                  <c:v>2nd Qtr</c:v>
                </c:pt>
              </c:strCache>
            </c:strRef>
          </c:cat>
          <c:val>
            <c:numRef>
              <c:f>Sheet1!$B$2:$B$5</c:f>
              <c:numCache>
                <c:formatCode>General</c:formatCode>
                <c:ptCount val="4"/>
                <c:pt idx="0">
                  <c:v>83.3</c:v>
                </c:pt>
                <c:pt idx="1">
                  <c:v>16.7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26228"/>
              </a:solidFill>
              <a:ln w="19050">
                <a:solidFill>
                  <a:schemeClr val="lt1"/>
                </a:solidFill>
              </a:ln>
              <a:effectLst/>
            </c:spPr>
          </c:dPt>
          <c:dPt>
            <c:idx val="1"/>
            <c:bubble3D val="0"/>
            <c:spPr>
              <a:solidFill>
                <a:srgbClr val="007FDE"/>
              </a:solidFill>
              <a:ln w="19050">
                <a:solidFill>
                  <a:schemeClr val="lt1"/>
                </a:solidFill>
              </a:ln>
              <a:effectLst/>
            </c:spPr>
          </c:dPt>
          <c:dPt>
            <c:idx val="2"/>
            <c:bubble3D val="0"/>
            <c:spPr>
              <a:solidFill>
                <a:srgbClr val="4CC3D4"/>
              </a:solidFill>
              <a:ln w="19050">
                <a:solidFill>
                  <a:schemeClr val="lt1"/>
                </a:solidFill>
              </a:ln>
              <a:effectLst/>
            </c:spPr>
          </c:dPt>
          <c:dPt>
            <c:idx val="3"/>
            <c:bubble3D val="0"/>
            <c:spPr>
              <a:solidFill>
                <a:srgbClr val="616DAA"/>
              </a:solidFill>
              <a:ln w="19050">
                <a:solidFill>
                  <a:schemeClr val="lt1"/>
                </a:solidFill>
              </a:ln>
              <a:effectLst/>
            </c:spPr>
          </c:dPt>
          <c:dPt>
            <c:idx val="4"/>
            <c:bubble3D val="0"/>
            <c:spPr>
              <a:solidFill>
                <a:srgbClr val="4FB4FF"/>
              </a:solidFill>
              <a:ln w="19050">
                <a:solidFill>
                  <a:schemeClr val="lt1"/>
                </a:solidFill>
              </a:ln>
              <a:effectLst/>
            </c:spPr>
          </c:dPt>
          <c:cat>
            <c:strRef>
              <c:f>Sheet1!$A$2:$A$6</c:f>
              <c:strCache>
                <c:ptCount val="2"/>
                <c:pt idx="0">
                  <c:v>1st Qtr</c:v>
                </c:pt>
                <c:pt idx="1">
                  <c:v>2nd Qtr</c:v>
                </c:pt>
              </c:strCache>
            </c:strRef>
          </c:cat>
          <c:val>
            <c:numRef>
              <c:f>Sheet1!$B$2:$B$6</c:f>
              <c:numCache>
                <c:formatCode>General</c:formatCode>
                <c:ptCount val="5"/>
                <c:pt idx="0">
                  <c:v>4.2</c:v>
                </c:pt>
                <c:pt idx="1">
                  <c:v>12.5</c:v>
                </c:pt>
                <c:pt idx="2">
                  <c:v>39.6</c:v>
                </c:pt>
                <c:pt idx="3">
                  <c:v>35.4</c:v>
                </c:pt>
                <c:pt idx="4">
                  <c:v>8.3000000000000007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gradFill>
              <a:gsLst>
                <a:gs pos="100000">
                  <a:srgbClr val="0070C0">
                    <a:alpha val="20000"/>
                  </a:srgbClr>
                </a:gs>
                <a:gs pos="0">
                  <a:schemeClr val="accent1">
                    <a:lumMod val="75000"/>
                  </a:schemeClr>
                </a:gs>
              </a:gsLst>
              <a:lin ang="7500000" scaled="0"/>
            </a:gradFill>
            <a:ln w="28575">
              <a:noFill/>
              <a:prstDash val="dash"/>
            </a:ln>
            <a:effectLst/>
          </c:spPr>
          <c:cat>
            <c:numRef>
              <c:f>Sheet1!$A$2:$A$6</c:f>
              <c:numCache>
                <c:formatCode>m/d/yyyy</c:formatCode>
                <c:ptCount val="5"/>
                <c:pt idx="0">
                  <c:v>37261</c:v>
                </c:pt>
                <c:pt idx="1">
                  <c:v>37262</c:v>
                </c:pt>
                <c:pt idx="2">
                  <c:v>37263</c:v>
                </c:pt>
              </c:numCache>
            </c:numRef>
          </c:cat>
          <c:val>
            <c:numRef>
              <c:f>Sheet1!$B$2:$B$6</c:f>
              <c:numCache>
                <c:formatCode>General</c:formatCode>
                <c:ptCount val="5"/>
                <c:pt idx="0">
                  <c:v>22.5</c:v>
                </c:pt>
                <c:pt idx="1">
                  <c:v>75</c:v>
                </c:pt>
                <c:pt idx="2">
                  <c:v>2.5</c:v>
                </c:pt>
              </c:numCache>
            </c:numRef>
          </c:val>
        </c:ser>
        <c:dLbls>
          <c:showLegendKey val="0"/>
          <c:showVal val="0"/>
          <c:showCatName val="0"/>
          <c:showSerName val="0"/>
          <c:showPercent val="0"/>
          <c:showBubbleSize val="0"/>
        </c:dLbls>
        <c:axId val="349926192"/>
        <c:axId val="349926752"/>
      </c:areaChart>
      <c:dateAx>
        <c:axId val="349926192"/>
        <c:scaling>
          <c:orientation val="minMax"/>
        </c:scaling>
        <c:delete val="1"/>
        <c:axPos val="b"/>
        <c:numFmt formatCode="m/d/yyyy" sourceLinked="1"/>
        <c:majorTickMark val="out"/>
        <c:minorTickMark val="none"/>
        <c:tickLblPos val="nextTo"/>
        <c:crossAx val="349926752"/>
        <c:crosses val="autoZero"/>
        <c:auto val="1"/>
        <c:lblOffset val="100"/>
        <c:baseTimeUnit val="days"/>
      </c:dateAx>
      <c:valAx>
        <c:axId val="349926752"/>
        <c:scaling>
          <c:orientation val="minMax"/>
        </c:scaling>
        <c:delete val="0"/>
        <c:axPos val="l"/>
        <c:majorGridlines>
          <c:spPr>
            <a:ln w="12700" cap="flat" cmpd="sng" algn="ctr">
              <a:gradFill>
                <a:gsLst>
                  <a:gs pos="100000">
                    <a:srgbClr val="B0B0B0"/>
                  </a:gs>
                  <a:gs pos="3000">
                    <a:schemeClr val="accent1">
                      <a:lumMod val="45000"/>
                      <a:lumOff val="55000"/>
                    </a:schemeClr>
                  </a:gs>
                </a:gsLst>
                <a:lin ang="5400000" scaled="1"/>
              </a:gra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9926192"/>
        <c:crosses val="autoZero"/>
        <c:crossBetween val="midCat"/>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616DAA"/>
            </a:solidFill>
            <a:ln>
              <a:noFill/>
            </a:ln>
            <a:effectLst/>
          </c:spPr>
          <c:invertIfNegative val="0"/>
          <c:dPt>
            <c:idx val="0"/>
            <c:invertIfNegative val="0"/>
            <c:bubble3D val="0"/>
            <c:spPr>
              <a:solidFill>
                <a:srgbClr val="616DAA"/>
              </a:solidFill>
              <a:ln>
                <a:noFill/>
              </a:ln>
              <a:effectLst/>
            </c:spPr>
          </c:dPt>
          <c:dPt>
            <c:idx val="1"/>
            <c:invertIfNegative val="0"/>
            <c:bubble3D val="0"/>
            <c:spPr>
              <a:solidFill>
                <a:srgbClr val="616DAA"/>
              </a:solidFill>
              <a:ln>
                <a:noFill/>
              </a:ln>
              <a:effectLst/>
            </c:spPr>
          </c:dPt>
          <c:dPt>
            <c:idx val="2"/>
            <c:invertIfNegative val="0"/>
            <c:bubble3D val="0"/>
            <c:spPr>
              <a:solidFill>
                <a:srgbClr val="616DAA"/>
              </a:solidFill>
              <a:ln>
                <a:noFill/>
              </a:ln>
              <a:effectLst/>
            </c:spPr>
          </c:dPt>
          <c:dPt>
            <c:idx val="3"/>
            <c:invertIfNegative val="0"/>
            <c:bubble3D val="0"/>
            <c:spPr>
              <a:solidFill>
                <a:srgbClr val="616DAA"/>
              </a:solidFill>
              <a:ln>
                <a:noFill/>
              </a:ln>
              <a:effectLst/>
            </c:spPr>
          </c:dPt>
          <c:dPt>
            <c:idx val="4"/>
            <c:invertIfNegative val="0"/>
            <c:bubble3D val="0"/>
            <c:spPr>
              <a:solidFill>
                <a:srgbClr val="616DAA"/>
              </a:solidFill>
              <a:ln>
                <a:noFill/>
              </a:ln>
              <a:effectLst/>
            </c:spPr>
          </c:dPt>
          <c:dPt>
            <c:idx val="5"/>
            <c:invertIfNegative val="0"/>
            <c:bubble3D val="0"/>
            <c:spPr>
              <a:solidFill>
                <a:srgbClr val="616DAA"/>
              </a:solidFill>
              <a:ln>
                <a:noFill/>
              </a:ln>
              <a:effectLst>
                <a:softEdge rad="0"/>
              </a:effectLst>
            </c:spPr>
          </c:dPt>
          <c:dPt>
            <c:idx val="6"/>
            <c:invertIfNegative val="0"/>
            <c:bubble3D val="0"/>
            <c:spPr>
              <a:solidFill>
                <a:srgbClr val="616DAA"/>
              </a:solidFill>
              <a:ln>
                <a:noFill/>
              </a:ln>
              <a:effectLst/>
            </c:spPr>
          </c:dPt>
          <c:dPt>
            <c:idx val="7"/>
            <c:invertIfNegative val="0"/>
            <c:bubble3D val="0"/>
            <c:spPr>
              <a:solidFill>
                <a:srgbClr val="616DAA"/>
              </a:solidFill>
              <a:ln>
                <a:noFill/>
              </a:ln>
              <a:effectLst/>
            </c:spPr>
          </c:dPt>
          <c:dLbls>
            <c:dLbl>
              <c:idx val="3"/>
              <c:layout>
                <c:manualLayout>
                  <c:x val="0"/>
                  <c:y val="-2.5163839610593992E-2"/>
                </c:manualLayout>
              </c:layout>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616DA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426071197307197E-3"/>
                </c:manualLayout>
              </c:layout>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616DAA"/>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5"/>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616DAA"/>
                      </a:solidFill>
                      <a:latin typeface="+mn-lt"/>
                      <a:ea typeface="+mn-ea"/>
                      <a:cs typeface="+mn-cs"/>
                    </a:defRPr>
                  </a:pPr>
                  <a:endParaRPr lang="en-US"/>
                </a:p>
              </c:txPr>
              <c:dLblPos val="ctr"/>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616DAA"/>
                      </a:solidFill>
                      <a:latin typeface="+mn-lt"/>
                      <a:ea typeface="+mn-ea"/>
                      <a:cs typeface="+mn-cs"/>
                    </a:defRPr>
                  </a:pPr>
                  <a:endParaRPr lang="en-US"/>
                </a:p>
              </c:txPr>
              <c:dLblPos val="ctr"/>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616DAA"/>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Category 1</c:v>
                </c:pt>
                <c:pt idx="1">
                  <c:v>Category 2</c:v>
                </c:pt>
                <c:pt idx="2">
                  <c:v>Category 3</c:v>
                </c:pt>
                <c:pt idx="3">
                  <c:v>Category 4</c:v>
                </c:pt>
              </c:strCache>
            </c:strRef>
          </c:cat>
          <c:val>
            <c:numRef>
              <c:f>Sheet1!$B$2:$B$9</c:f>
              <c:numCache>
                <c:formatCode>General</c:formatCode>
                <c:ptCount val="8"/>
                <c:pt idx="0">
                  <c:v>54</c:v>
                </c:pt>
                <c:pt idx="1">
                  <c:v>31</c:v>
                </c:pt>
                <c:pt idx="2">
                  <c:v>31</c:v>
                </c:pt>
                <c:pt idx="3">
                  <c:v>4</c:v>
                </c:pt>
                <c:pt idx="4">
                  <c:v>3</c:v>
                </c:pt>
                <c:pt idx="5">
                  <c:v>0</c:v>
                </c:pt>
                <c:pt idx="6">
                  <c:v>0</c:v>
                </c:pt>
                <c:pt idx="7">
                  <c:v>0</c:v>
                </c:pt>
              </c:numCache>
            </c:numRef>
          </c:val>
        </c:ser>
        <c:dLbls>
          <c:showLegendKey val="0"/>
          <c:showVal val="0"/>
          <c:showCatName val="0"/>
          <c:showSerName val="0"/>
          <c:showPercent val="0"/>
          <c:showBubbleSize val="0"/>
        </c:dLbls>
        <c:gapWidth val="61"/>
        <c:overlap val="100"/>
        <c:axId val="349928992"/>
        <c:axId val="349929552"/>
      </c:barChart>
      <c:catAx>
        <c:axId val="349928992"/>
        <c:scaling>
          <c:orientation val="minMax"/>
        </c:scaling>
        <c:delete val="1"/>
        <c:axPos val="b"/>
        <c:numFmt formatCode="General" sourceLinked="1"/>
        <c:majorTickMark val="out"/>
        <c:minorTickMark val="none"/>
        <c:tickLblPos val="nextTo"/>
        <c:crossAx val="349929552"/>
        <c:crosses val="autoZero"/>
        <c:auto val="1"/>
        <c:lblAlgn val="ctr"/>
        <c:lblOffset val="100"/>
        <c:noMultiLvlLbl val="0"/>
      </c:catAx>
      <c:valAx>
        <c:axId val="349929552"/>
        <c:scaling>
          <c:orientation val="minMax"/>
        </c:scaling>
        <c:delete val="0"/>
        <c:axPos val="l"/>
        <c:title>
          <c:tx>
            <c:rich>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overlay val="0"/>
          <c:spPr>
            <a:noFill/>
            <a:ln>
              <a:noFill/>
            </a:ln>
            <a:effectLst/>
          </c:spPr>
          <c:txPr>
            <a:bodyPr rot="-540000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34992899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927733772091504E-2"/>
          <c:w val="1"/>
          <c:h val="0.94614443084455324"/>
        </c:manualLayout>
      </c:layout>
      <c:barChart>
        <c:barDir val="bar"/>
        <c:grouping val="clustered"/>
        <c:varyColors val="0"/>
        <c:ser>
          <c:idx val="0"/>
          <c:order val="0"/>
          <c:tx>
            <c:strRef>
              <c:f>Sheet1!$B$1</c:f>
              <c:strCache>
                <c:ptCount val="1"/>
                <c:pt idx="0">
                  <c:v>Series 1</c:v>
                </c:pt>
              </c:strCache>
            </c:strRef>
          </c:tx>
          <c:spPr>
            <a:solidFill>
              <a:srgbClr val="12A88C"/>
            </a:solidFill>
            <a:ln>
              <a:noFill/>
            </a:ln>
            <a:effectLst/>
          </c:spPr>
          <c:invertIfNegative val="0"/>
          <c:cat>
            <c:strRef>
              <c:f>Sheet1!$A$2:$A$14</c:f>
              <c:strCache>
                <c:ptCount val="13"/>
                <c:pt idx="0">
                  <c:v>Category 1</c:v>
                </c:pt>
                <c:pt idx="1">
                  <c:v>Category 8</c:v>
                </c:pt>
                <c:pt idx="2">
                  <c:v>Category 4</c:v>
                </c:pt>
                <c:pt idx="4">
                  <c:v>Category 6</c:v>
                </c:pt>
                <c:pt idx="5">
                  <c:v>Category 2</c:v>
                </c:pt>
                <c:pt idx="6">
                  <c:v>Category 5</c:v>
                </c:pt>
                <c:pt idx="7">
                  <c:v>Category 10</c:v>
                </c:pt>
                <c:pt idx="8">
                  <c:v>Category 3</c:v>
                </c:pt>
                <c:pt idx="9">
                  <c:v>Category 10</c:v>
                </c:pt>
                <c:pt idx="11">
                  <c:v>Category 7</c:v>
                </c:pt>
                <c:pt idx="12">
                  <c:v>Category 9</c:v>
                </c:pt>
              </c:strCache>
            </c:strRef>
          </c:cat>
          <c:val>
            <c:numRef>
              <c:f>Sheet1!$B$2:$B$14</c:f>
              <c:numCache>
                <c:formatCode>General</c:formatCode>
                <c:ptCount val="13"/>
                <c:pt idx="0">
                  <c:v>2.1</c:v>
                </c:pt>
                <c:pt idx="1">
                  <c:v>4.2</c:v>
                </c:pt>
                <c:pt idx="2">
                  <c:v>18.8</c:v>
                </c:pt>
                <c:pt idx="3">
                  <c:v>27.1</c:v>
                </c:pt>
                <c:pt idx="4">
                  <c:v>31.3</c:v>
                </c:pt>
                <c:pt idx="5">
                  <c:v>37.5</c:v>
                </c:pt>
                <c:pt idx="6">
                  <c:v>39.6</c:v>
                </c:pt>
                <c:pt idx="7">
                  <c:v>39.6</c:v>
                </c:pt>
                <c:pt idx="8">
                  <c:v>41.7</c:v>
                </c:pt>
                <c:pt idx="9">
                  <c:v>45.8</c:v>
                </c:pt>
                <c:pt idx="10">
                  <c:v>62.5</c:v>
                </c:pt>
                <c:pt idx="11">
                  <c:v>66.7</c:v>
                </c:pt>
                <c:pt idx="12">
                  <c:v>79.2</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Sheet1!$A$2:$A$14</c:f>
              <c:strCache>
                <c:ptCount val="13"/>
                <c:pt idx="0">
                  <c:v>Category 1</c:v>
                </c:pt>
                <c:pt idx="1">
                  <c:v>Category 8</c:v>
                </c:pt>
                <c:pt idx="2">
                  <c:v>Category 4</c:v>
                </c:pt>
                <c:pt idx="4">
                  <c:v>Category 6</c:v>
                </c:pt>
                <c:pt idx="5">
                  <c:v>Category 2</c:v>
                </c:pt>
                <c:pt idx="6">
                  <c:v>Category 5</c:v>
                </c:pt>
                <c:pt idx="7">
                  <c:v>Category 10</c:v>
                </c:pt>
                <c:pt idx="8">
                  <c:v>Category 3</c:v>
                </c:pt>
                <c:pt idx="9">
                  <c:v>Category 10</c:v>
                </c:pt>
                <c:pt idx="11">
                  <c:v>Category 7</c:v>
                </c:pt>
                <c:pt idx="12">
                  <c:v>Category 9</c:v>
                </c:pt>
              </c:strCache>
            </c:strRef>
          </c:cat>
          <c:val>
            <c:numRef>
              <c:f>Sheet1!$C$2:$C$14</c:f>
              <c:numCache>
                <c:formatCode>General</c:formatCode>
                <c:ptCount val="13"/>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Sheet1!$A$2:$A$14</c:f>
              <c:strCache>
                <c:ptCount val="13"/>
                <c:pt idx="0">
                  <c:v>Category 1</c:v>
                </c:pt>
                <c:pt idx="1">
                  <c:v>Category 8</c:v>
                </c:pt>
                <c:pt idx="2">
                  <c:v>Category 4</c:v>
                </c:pt>
                <c:pt idx="4">
                  <c:v>Category 6</c:v>
                </c:pt>
                <c:pt idx="5">
                  <c:v>Category 2</c:v>
                </c:pt>
                <c:pt idx="6">
                  <c:v>Category 5</c:v>
                </c:pt>
                <c:pt idx="7">
                  <c:v>Category 10</c:v>
                </c:pt>
                <c:pt idx="8">
                  <c:v>Category 3</c:v>
                </c:pt>
                <c:pt idx="9">
                  <c:v>Category 10</c:v>
                </c:pt>
                <c:pt idx="11">
                  <c:v>Category 7</c:v>
                </c:pt>
                <c:pt idx="12">
                  <c:v>Category 9</c:v>
                </c:pt>
              </c:strCache>
            </c:strRef>
          </c:cat>
          <c:val>
            <c:numRef>
              <c:f>Sheet1!$D$2:$D$14</c:f>
              <c:numCache>
                <c:formatCode>General</c:formatCode>
                <c:ptCount val="13"/>
              </c:numCache>
            </c:numRef>
          </c:val>
        </c:ser>
        <c:dLbls>
          <c:showLegendKey val="0"/>
          <c:showVal val="0"/>
          <c:showCatName val="0"/>
          <c:showSerName val="0"/>
          <c:showPercent val="0"/>
          <c:showBubbleSize val="0"/>
        </c:dLbls>
        <c:gapWidth val="70"/>
        <c:overlap val="100"/>
        <c:axId val="354634288"/>
        <c:axId val="354634848"/>
      </c:barChart>
      <c:catAx>
        <c:axId val="354634288"/>
        <c:scaling>
          <c:orientation val="minMax"/>
        </c:scaling>
        <c:delete val="1"/>
        <c:axPos val="l"/>
        <c:numFmt formatCode="General" sourceLinked="1"/>
        <c:majorTickMark val="none"/>
        <c:minorTickMark val="none"/>
        <c:tickLblPos val="nextTo"/>
        <c:crossAx val="354634848"/>
        <c:crosses val="autoZero"/>
        <c:auto val="1"/>
        <c:lblAlgn val="ctr"/>
        <c:lblOffset val="100"/>
        <c:noMultiLvlLbl val="0"/>
      </c:catAx>
      <c:valAx>
        <c:axId val="354634848"/>
        <c:scaling>
          <c:orientation val="minMax"/>
        </c:scaling>
        <c:delete val="1"/>
        <c:axPos val="b"/>
        <c:numFmt formatCode="General" sourceLinked="1"/>
        <c:majorTickMark val="none"/>
        <c:minorTickMark val="none"/>
        <c:tickLblPos val="nextTo"/>
        <c:crossAx val="354634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26228"/>
            </a:solidFill>
            <a:ln>
              <a:noFill/>
            </a:ln>
            <a:effectLst/>
          </c:spPr>
          <c:invertIfNegative val="0"/>
          <c:cat>
            <c:strRef>
              <c:f>Sheet1!$A$2:$A$11</c:f>
              <c:strCache>
                <c:ptCount val="4"/>
                <c:pt idx="0">
                  <c:v>Category 1</c:v>
                </c:pt>
                <c:pt idx="1">
                  <c:v>Category 2</c:v>
                </c:pt>
                <c:pt idx="2">
                  <c:v>Category 3</c:v>
                </c:pt>
                <c:pt idx="3">
                  <c:v>Category 4</c:v>
                </c:pt>
              </c:strCache>
            </c:strRef>
          </c:cat>
          <c:val>
            <c:numRef>
              <c:f>Sheet1!$B$2:$B$11</c:f>
              <c:numCache>
                <c:formatCode>General</c:formatCode>
                <c:ptCount val="10"/>
                <c:pt idx="0">
                  <c:v>14.6</c:v>
                </c:pt>
                <c:pt idx="1">
                  <c:v>20.8</c:v>
                </c:pt>
                <c:pt idx="2">
                  <c:v>27.1</c:v>
                </c:pt>
                <c:pt idx="3">
                  <c:v>29.2</c:v>
                </c:pt>
                <c:pt idx="4">
                  <c:v>29.2</c:v>
                </c:pt>
                <c:pt idx="5">
                  <c:v>33.299999999999997</c:v>
                </c:pt>
                <c:pt idx="6">
                  <c:v>33.299999999999997</c:v>
                </c:pt>
                <c:pt idx="7">
                  <c:v>33.299999999999997</c:v>
                </c:pt>
                <c:pt idx="8">
                  <c:v>37.5</c:v>
                </c:pt>
                <c:pt idx="9">
                  <c:v>37.5</c:v>
                </c:pt>
              </c:numCache>
            </c:numRef>
          </c:val>
        </c:ser>
        <c:dLbls>
          <c:showLegendKey val="0"/>
          <c:showVal val="0"/>
          <c:showCatName val="0"/>
          <c:showSerName val="0"/>
          <c:showPercent val="0"/>
          <c:showBubbleSize val="0"/>
        </c:dLbls>
        <c:gapWidth val="182"/>
        <c:axId val="354637088"/>
        <c:axId val="354637648"/>
      </c:barChart>
      <c:catAx>
        <c:axId val="354637088"/>
        <c:scaling>
          <c:orientation val="minMax"/>
        </c:scaling>
        <c:delete val="1"/>
        <c:axPos val="l"/>
        <c:numFmt formatCode="General" sourceLinked="1"/>
        <c:majorTickMark val="none"/>
        <c:minorTickMark val="none"/>
        <c:tickLblPos val="nextTo"/>
        <c:crossAx val="354637648"/>
        <c:crosses val="autoZero"/>
        <c:auto val="1"/>
        <c:lblAlgn val="ctr"/>
        <c:lblOffset val="100"/>
        <c:noMultiLvlLbl val="0"/>
      </c:catAx>
      <c:valAx>
        <c:axId val="354637648"/>
        <c:scaling>
          <c:orientation val="minMax"/>
        </c:scaling>
        <c:delete val="1"/>
        <c:axPos val="b"/>
        <c:numFmt formatCode="General" sourceLinked="1"/>
        <c:majorTickMark val="none"/>
        <c:minorTickMark val="none"/>
        <c:tickLblPos val="nextTo"/>
        <c:crossAx val="35463708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26228"/>
            </a:solidFill>
            <a:ln>
              <a:noFill/>
            </a:ln>
            <a:effectLst/>
          </c:spPr>
          <c:invertIfNegative val="0"/>
          <c:cat>
            <c:numRef>
              <c:f>Sheet1!$A$12:$A$18</c:f>
              <c:numCache>
                <c:formatCode>General</c:formatCode>
                <c:ptCount val="7"/>
              </c:numCache>
            </c:numRef>
          </c:cat>
          <c:val>
            <c:numRef>
              <c:f>Sheet1!$B$12:$B$18</c:f>
              <c:numCache>
                <c:formatCode>General</c:formatCode>
                <c:ptCount val="7"/>
                <c:pt idx="0">
                  <c:v>37.5</c:v>
                </c:pt>
                <c:pt idx="1">
                  <c:v>37.5</c:v>
                </c:pt>
                <c:pt idx="2">
                  <c:v>39.6</c:v>
                </c:pt>
                <c:pt idx="3">
                  <c:v>41.7</c:v>
                </c:pt>
                <c:pt idx="4">
                  <c:v>47.9</c:v>
                </c:pt>
                <c:pt idx="5">
                  <c:v>47.9</c:v>
                </c:pt>
                <c:pt idx="6">
                  <c:v>68.8</c:v>
                </c:pt>
              </c:numCache>
            </c:numRef>
          </c:val>
        </c:ser>
        <c:dLbls>
          <c:showLegendKey val="0"/>
          <c:showVal val="0"/>
          <c:showCatName val="0"/>
          <c:showSerName val="0"/>
          <c:showPercent val="0"/>
          <c:showBubbleSize val="0"/>
        </c:dLbls>
        <c:gapWidth val="182"/>
        <c:axId val="356425520"/>
        <c:axId val="356426080"/>
      </c:barChart>
      <c:catAx>
        <c:axId val="356425520"/>
        <c:scaling>
          <c:orientation val="minMax"/>
        </c:scaling>
        <c:delete val="1"/>
        <c:axPos val="l"/>
        <c:numFmt formatCode="General" sourceLinked="1"/>
        <c:majorTickMark val="none"/>
        <c:minorTickMark val="none"/>
        <c:tickLblPos val="nextTo"/>
        <c:crossAx val="356426080"/>
        <c:crosses val="autoZero"/>
        <c:auto val="1"/>
        <c:lblAlgn val="ctr"/>
        <c:lblOffset val="100"/>
        <c:noMultiLvlLbl val="0"/>
      </c:catAx>
      <c:valAx>
        <c:axId val="356426080"/>
        <c:scaling>
          <c:orientation val="minMax"/>
        </c:scaling>
        <c:delete val="1"/>
        <c:axPos val="b"/>
        <c:numFmt formatCode="General" sourceLinked="1"/>
        <c:majorTickMark val="none"/>
        <c:minorTickMark val="none"/>
        <c:tickLblPos val="nextTo"/>
        <c:crossAx val="3564255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C75BC"/>
              </a:solidFill>
              <a:ln w="19050">
                <a:solidFill>
                  <a:schemeClr val="lt1"/>
                </a:solidFill>
              </a:ln>
              <a:effectLst/>
            </c:spPr>
          </c:dPt>
          <c:dPt>
            <c:idx val="1"/>
            <c:bubble3D val="0"/>
            <c:spPr>
              <a:solidFill>
                <a:srgbClr val="F26228"/>
              </a:solidFill>
              <a:ln w="19050">
                <a:solidFill>
                  <a:schemeClr val="lt1"/>
                </a:solidFill>
              </a:ln>
              <a:effectLst/>
            </c:spPr>
          </c:dPt>
          <c:dPt>
            <c:idx val="2"/>
            <c:bubble3D val="0"/>
            <c:spPr>
              <a:solidFill>
                <a:schemeClr val="accent1">
                  <a:lumMod val="40000"/>
                  <a:lumOff val="60000"/>
                </a:schemeClr>
              </a:solidFill>
              <a:ln w="19050">
                <a:solidFill>
                  <a:schemeClr val="lt1"/>
                </a:solidFill>
              </a:ln>
              <a:effectLst/>
            </c:spPr>
          </c:dPt>
          <c:dPt>
            <c:idx val="3"/>
            <c:bubble3D val="0"/>
            <c:spPr>
              <a:solidFill>
                <a:schemeClr val="accent1"/>
              </a:solidFill>
              <a:ln w="19050">
                <a:solidFill>
                  <a:schemeClr val="lt1"/>
                </a:solidFill>
              </a:ln>
              <a:effectLst/>
            </c:spPr>
          </c:dPt>
          <c:dPt>
            <c:idx val="4"/>
            <c:bubble3D val="0"/>
            <c:spPr>
              <a:solidFill>
                <a:srgbClr val="4FB4FF"/>
              </a:solidFill>
              <a:ln w="19050">
                <a:solidFill>
                  <a:schemeClr val="lt1"/>
                </a:solidFill>
              </a:ln>
              <a:effectLst/>
            </c:spPr>
          </c:dPt>
          <c:dPt>
            <c:idx val="5"/>
            <c:bubble3D val="0"/>
            <c:spPr>
              <a:solidFill>
                <a:srgbClr val="007FDE"/>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rgbClr val="B0B0B0"/>
              </a:solidFill>
              <a:ln w="19050">
                <a:solidFill>
                  <a:schemeClr val="lt1"/>
                </a:solidFill>
              </a:ln>
              <a:effectLst/>
            </c:spPr>
          </c:dPt>
          <c:dPt>
            <c:idx val="8"/>
            <c:bubble3D val="0"/>
            <c:spPr>
              <a:solidFill>
                <a:schemeClr val="accent3">
                  <a:lumMod val="60000"/>
                </a:schemeClr>
              </a:solidFill>
              <a:ln w="19050">
                <a:solidFill>
                  <a:schemeClr val="lt1"/>
                </a:solidFill>
              </a:ln>
              <a:effectLst/>
            </c:spPr>
          </c:dPt>
          <c:cat>
            <c:strRef>
              <c:f>Sheet1!$A$2:$A$10</c:f>
              <c:strCache>
                <c:ptCount val="3"/>
                <c:pt idx="0">
                  <c:v>1st Qtr</c:v>
                </c:pt>
                <c:pt idx="1">
                  <c:v>2nd Qtr</c:v>
                </c:pt>
                <c:pt idx="2">
                  <c:v>3rd Qtr</c:v>
                </c:pt>
              </c:strCache>
            </c:strRef>
          </c:cat>
          <c:val>
            <c:numRef>
              <c:f>Sheet1!$B$2:$B$10</c:f>
              <c:numCache>
                <c:formatCode>General</c:formatCode>
                <c:ptCount val="9"/>
                <c:pt idx="0">
                  <c:v>29.2</c:v>
                </c:pt>
                <c:pt idx="1">
                  <c:v>62.5</c:v>
                </c:pt>
                <c:pt idx="2">
                  <c:v>4.2</c:v>
                </c:pt>
                <c:pt idx="3">
                  <c:v>4.2</c:v>
                </c:pt>
              </c:numCache>
            </c:numRef>
          </c:val>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4CC3D4"/>
              </a:solidFill>
              <a:ln w="19050">
                <a:solidFill>
                  <a:schemeClr val="lt1"/>
                </a:solidFill>
              </a:ln>
              <a:effectLst/>
            </c:spPr>
          </c:dPt>
          <c:dPt>
            <c:idx val="1"/>
            <c:bubble3D val="0"/>
            <c:spPr>
              <a:solidFill>
                <a:srgbClr val="F26228"/>
              </a:solidFill>
              <a:ln w="19050">
                <a:solidFill>
                  <a:schemeClr val="lt1"/>
                </a:solidFill>
              </a:ln>
              <a:effectLst/>
            </c:spPr>
          </c:dPt>
          <c:dPt>
            <c:idx val="2"/>
            <c:bubble3D val="0"/>
            <c:spPr>
              <a:solidFill>
                <a:srgbClr val="1C75BC"/>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1st Qtr</c:v>
                </c:pt>
                <c:pt idx="1">
                  <c:v>2nd Qtr</c:v>
                </c:pt>
                <c:pt idx="2">
                  <c:v>3rd Qtr</c:v>
                </c:pt>
              </c:strCache>
            </c:strRef>
          </c:cat>
          <c:val>
            <c:numRef>
              <c:f>Sheet1!$B$2:$B$5</c:f>
              <c:numCache>
                <c:formatCode>General</c:formatCode>
                <c:ptCount val="4"/>
                <c:pt idx="0">
                  <c:v>82.5</c:v>
                </c:pt>
                <c:pt idx="1">
                  <c:v>12.5</c:v>
                </c:pt>
                <c:pt idx="2">
                  <c:v>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C75BC"/>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solidFill>
                <a:schemeClr val="accent1">
                  <a:lumMod val="40000"/>
                  <a:lumOff val="60000"/>
                </a:schemeClr>
              </a:solidFill>
              <a:ln w="19050">
                <a:solidFill>
                  <a:schemeClr val="lt1"/>
                </a:solidFill>
              </a:ln>
              <a:effectLst/>
            </c:spPr>
          </c:dPt>
          <c:dPt>
            <c:idx val="3"/>
            <c:bubble3D val="0"/>
            <c:spPr>
              <a:solidFill>
                <a:schemeClr val="accent1"/>
              </a:solidFill>
              <a:ln w="19050">
                <a:solidFill>
                  <a:schemeClr val="lt1"/>
                </a:solidFill>
              </a:ln>
              <a:effectLst/>
            </c:spPr>
          </c:dPt>
          <c:dPt>
            <c:idx val="4"/>
            <c:bubble3D val="0"/>
            <c:spPr>
              <a:solidFill>
                <a:srgbClr val="4FB4FF"/>
              </a:solidFill>
              <a:ln w="19050">
                <a:solidFill>
                  <a:schemeClr val="lt1"/>
                </a:solidFill>
              </a:ln>
              <a:effectLst/>
            </c:spPr>
          </c:dPt>
          <c:dPt>
            <c:idx val="5"/>
            <c:bubble3D val="0"/>
            <c:spPr>
              <a:solidFill>
                <a:srgbClr val="007FDE"/>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rgbClr val="B0B0B0"/>
              </a:solidFill>
              <a:ln w="19050">
                <a:solidFill>
                  <a:schemeClr val="lt1"/>
                </a:solidFill>
              </a:ln>
              <a:effectLst/>
            </c:spPr>
          </c:dPt>
          <c:dPt>
            <c:idx val="8"/>
            <c:bubble3D val="0"/>
            <c:spPr>
              <a:solidFill>
                <a:schemeClr val="accent3">
                  <a:lumMod val="60000"/>
                </a:schemeClr>
              </a:solidFill>
              <a:ln w="19050">
                <a:solidFill>
                  <a:schemeClr val="lt1"/>
                </a:solidFill>
              </a:ln>
              <a:effectLst/>
            </c:spPr>
          </c:dPt>
          <c:cat>
            <c:strRef>
              <c:f>Sheet1!$A$2:$A$10</c:f>
              <c:strCache>
                <c:ptCount val="3"/>
                <c:pt idx="0">
                  <c:v>1st Qtr</c:v>
                </c:pt>
                <c:pt idx="1">
                  <c:v>2nd Qtr</c:v>
                </c:pt>
                <c:pt idx="2">
                  <c:v>3rd Qtr</c:v>
                </c:pt>
              </c:strCache>
            </c:strRef>
          </c:cat>
          <c:val>
            <c:numRef>
              <c:f>Sheet1!$B$2:$B$10</c:f>
              <c:numCache>
                <c:formatCode>General</c:formatCode>
                <c:ptCount val="9"/>
                <c:pt idx="0">
                  <c:v>5</c:v>
                </c:pt>
                <c:pt idx="1">
                  <c:v>5</c:v>
                </c:pt>
                <c:pt idx="2">
                  <c:v>12.5</c:v>
                </c:pt>
                <c:pt idx="3">
                  <c:v>12.5</c:v>
                </c:pt>
                <c:pt idx="4">
                  <c:v>15</c:v>
                </c:pt>
                <c:pt idx="5">
                  <c:v>7.5</c:v>
                </c:pt>
                <c:pt idx="6">
                  <c:v>7.5</c:v>
                </c:pt>
                <c:pt idx="7">
                  <c:v>15</c:v>
                </c:pt>
                <c:pt idx="8">
                  <c:v>20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gradFill>
              <a:gsLst>
                <a:gs pos="100000">
                  <a:srgbClr val="0070C0">
                    <a:alpha val="0"/>
                  </a:srgbClr>
                </a:gs>
                <a:gs pos="0">
                  <a:schemeClr val="accent1">
                    <a:lumMod val="75000"/>
                  </a:schemeClr>
                </a:gs>
              </a:gsLst>
              <a:lin ang="7500000" scaled="0"/>
            </a:gradFill>
            <a:ln w="28575">
              <a:noFill/>
              <a:prstDash val="dash"/>
            </a:ln>
            <a:effectLst/>
          </c:spPr>
          <c:cat>
            <c:numRef>
              <c:f>Sheet1!$A$2:$A$6</c:f>
              <c:numCache>
                <c:formatCode>m/d/yyyy</c:formatCode>
                <c:ptCount val="5"/>
                <c:pt idx="0">
                  <c:v>37261</c:v>
                </c:pt>
                <c:pt idx="1">
                  <c:v>37262</c:v>
                </c:pt>
                <c:pt idx="2">
                  <c:v>37263</c:v>
                </c:pt>
                <c:pt idx="3">
                  <c:v>37264</c:v>
                </c:pt>
              </c:numCache>
            </c:numRef>
          </c:cat>
          <c:val>
            <c:numRef>
              <c:f>Sheet1!$B$2:$B$6</c:f>
              <c:numCache>
                <c:formatCode>General</c:formatCode>
                <c:ptCount val="5"/>
                <c:pt idx="0">
                  <c:v>2.5</c:v>
                </c:pt>
                <c:pt idx="1">
                  <c:v>92.5</c:v>
                </c:pt>
                <c:pt idx="2">
                  <c:v>5</c:v>
                </c:pt>
                <c:pt idx="3">
                  <c:v>2.5</c:v>
                </c:pt>
              </c:numCache>
            </c:numRef>
          </c:val>
        </c:ser>
        <c:dLbls>
          <c:showLegendKey val="0"/>
          <c:showVal val="0"/>
          <c:showCatName val="0"/>
          <c:showSerName val="0"/>
          <c:showPercent val="0"/>
          <c:showBubbleSize val="0"/>
        </c:dLbls>
        <c:axId val="249466576"/>
        <c:axId val="240055920"/>
      </c:areaChart>
      <c:dateAx>
        <c:axId val="249466576"/>
        <c:scaling>
          <c:orientation val="minMax"/>
        </c:scaling>
        <c:delete val="1"/>
        <c:axPos val="b"/>
        <c:numFmt formatCode="m/d/yyyy" sourceLinked="1"/>
        <c:majorTickMark val="out"/>
        <c:minorTickMark val="none"/>
        <c:tickLblPos val="nextTo"/>
        <c:crossAx val="240055920"/>
        <c:crosses val="autoZero"/>
        <c:auto val="1"/>
        <c:lblOffset val="100"/>
        <c:baseTimeUnit val="days"/>
      </c:dateAx>
      <c:valAx>
        <c:axId val="240055920"/>
        <c:scaling>
          <c:orientation val="minMax"/>
        </c:scaling>
        <c:delete val="0"/>
        <c:axPos val="l"/>
        <c:majorGridlines>
          <c:spPr>
            <a:ln w="12700" cap="flat" cmpd="sng" algn="ctr">
              <a:gradFill>
                <a:gsLst>
                  <a:gs pos="100000">
                    <a:srgbClr val="B0B0B0"/>
                  </a:gs>
                  <a:gs pos="3000">
                    <a:schemeClr val="accent1">
                      <a:lumMod val="45000"/>
                      <a:lumOff val="55000"/>
                    </a:schemeClr>
                  </a:gs>
                </a:gsLst>
                <a:lin ang="5400000" scaled="1"/>
              </a:gra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NeueLT Com 47 LtCn" panose="020B0406020202030204" pitchFamily="34" charset="0"/>
                <a:ea typeface="+mn-ea"/>
                <a:cs typeface="+mn-cs"/>
              </a:defRPr>
            </a:pPr>
            <a:endParaRPr lang="en-US"/>
          </a:p>
        </c:txPr>
        <c:crossAx val="249466576"/>
        <c:crosses val="autoZero"/>
        <c:crossBetween val="midCat"/>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C75BC"/>
              </a:solidFill>
              <a:ln w="19050">
                <a:solidFill>
                  <a:schemeClr val="lt1"/>
                </a:solidFill>
              </a:ln>
              <a:effectLst/>
            </c:spPr>
          </c:dPt>
          <c:dPt>
            <c:idx val="1"/>
            <c:bubble3D val="0"/>
            <c:spPr>
              <a:solidFill>
                <a:srgbClr val="F26228"/>
              </a:solidFill>
              <a:ln w="19050">
                <a:solidFill>
                  <a:schemeClr val="lt1"/>
                </a:solidFill>
              </a:ln>
              <a:effectLst/>
            </c:spPr>
          </c:dPt>
          <c:dPt>
            <c:idx val="2"/>
            <c:bubble3D val="0"/>
            <c:spPr>
              <a:solidFill>
                <a:srgbClr val="1C75BC"/>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4915842273527324"/>
                  <c:y val="-4.1152258411532291E-2"/>
                </c:manualLayout>
              </c:layout>
              <c:tx>
                <c:rich>
                  <a:bodyPr rot="0" spcFirstLastPara="1" vertOverflow="ellipsis" vert="horz" wrap="square" lIns="38100" tIns="19050" rIns="38100" bIns="19050" anchor="ctr" anchorCtr="0">
                    <a:spAutoFit/>
                  </a:bodyPr>
                  <a:lstStyle/>
                  <a:p>
                    <a:pPr algn="ctr" rtl="0">
                      <a:defRPr lang="en-US" sz="2000" b="1" i="0" u="none" strike="noStrike" kern="1200" baseline="0">
                        <a:solidFill>
                          <a:schemeClr val="bg1"/>
                        </a:solidFill>
                        <a:latin typeface="+mn-lt"/>
                        <a:ea typeface="+mn-ea"/>
                        <a:cs typeface="+mn-cs"/>
                      </a:defRPr>
                    </a:pPr>
                    <a:fld id="{9F3BF331-FE38-458F-99C1-E8D0C837099F}" type="VALUE">
                      <a:rPr lang="en-US" sz="2000" b="1" i="0" u="none" strike="noStrike" kern="1200" baseline="0" smtClean="0">
                        <a:solidFill>
                          <a:schemeClr val="bg1"/>
                        </a:solidFill>
                        <a:latin typeface="+mn-lt"/>
                        <a:ea typeface="+mn-ea"/>
                        <a:cs typeface="+mn-cs"/>
                      </a:rPr>
                      <a:pPr algn="ctr" rtl="0">
                        <a:defRPr lang="en-US" sz="2000" b="1" i="0" u="none" strike="noStrike" kern="1200" baseline="0">
                          <a:solidFill>
                            <a:schemeClr val="bg1"/>
                          </a:solidFill>
                          <a:latin typeface="+mn-lt"/>
                          <a:ea typeface="+mn-ea"/>
                          <a:cs typeface="+mn-cs"/>
                        </a:defRPr>
                      </a:pPr>
                      <a:t>[VALUE]</a:t>
                    </a:fld>
                    <a:r>
                      <a:rPr lang="en-US" sz="2000" b="1" i="0" u="none" strike="noStrike" kern="1200" baseline="0" dirty="0" smtClean="0">
                        <a:solidFill>
                          <a:schemeClr val="bg1"/>
                        </a:solidFill>
                        <a:latin typeface="+mn-lt"/>
                        <a:ea typeface="+mn-ea"/>
                        <a:cs typeface="+mn-cs"/>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11588205536718767"/>
                      <c:h val="8.3978682785227493E-2"/>
                    </c:manualLayout>
                  </c15:layout>
                  <c15:dlblFieldTable/>
                  <c15:showDataLabelsRange val="0"/>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DA346BB-90AD-4F54-A616-86C0C4480A43}" type="VALUE">
                      <a:rPr lang="en-US" sz="2000" b="1" smtClean="0">
                        <a:solidFill>
                          <a:schemeClr val="bg1"/>
                        </a:solidFill>
                        <a:latin typeface="+mn-lt"/>
                      </a:rPr>
                      <a:pPr>
                        <a:defRPr sz="1197" b="0" i="0" u="none" strike="noStrike" kern="1200" baseline="0">
                          <a:solidFill>
                            <a:schemeClr val="tx1">
                              <a:lumMod val="75000"/>
                              <a:lumOff val="25000"/>
                            </a:schemeClr>
                          </a:solidFill>
                          <a:latin typeface="+mn-lt"/>
                          <a:ea typeface="+mn-ea"/>
                          <a:cs typeface="+mn-cs"/>
                        </a:defRPr>
                      </a:pPr>
                      <a:t>[VALUE]</a:t>
                    </a:fld>
                    <a:r>
                      <a:rPr lang="en-US" sz="2000" b="1" dirty="0" smtClean="0">
                        <a:solidFill>
                          <a:schemeClr val="bg1"/>
                        </a:solidFill>
                        <a:latin typeface="+mn-lt"/>
                      </a:rPr>
                      <a:t>%</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53.8</c:v>
                </c:pt>
                <c:pt idx="1">
                  <c:v>46.2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02630722172426E-2"/>
          <c:y val="1.5696243993404378E-2"/>
          <c:w val="0.9168273771961204"/>
          <c:h val="0.94712064082986014"/>
        </c:manualLayout>
      </c:layout>
      <c:areaChart>
        <c:grouping val="standard"/>
        <c:varyColors val="0"/>
        <c:ser>
          <c:idx val="0"/>
          <c:order val="0"/>
          <c:tx>
            <c:strRef>
              <c:f>Sheet1!$B$1</c:f>
              <c:strCache>
                <c:ptCount val="1"/>
                <c:pt idx="0">
                  <c:v>Series 1</c:v>
                </c:pt>
              </c:strCache>
            </c:strRef>
          </c:tx>
          <c:spPr>
            <a:gradFill>
              <a:gsLst>
                <a:gs pos="100000">
                  <a:srgbClr val="0070C0">
                    <a:alpha val="0"/>
                  </a:srgbClr>
                </a:gs>
                <a:gs pos="0">
                  <a:schemeClr val="accent1">
                    <a:lumMod val="75000"/>
                  </a:schemeClr>
                </a:gs>
              </a:gsLst>
              <a:lin ang="7500000" scaled="0"/>
            </a:gradFill>
            <a:ln w="28575">
              <a:noFill/>
              <a:prstDash val="dash"/>
            </a:ln>
            <a:effectLst/>
          </c:spPr>
          <c:cat>
            <c:strRef>
              <c:f>Sheet1!$A$2:$A$6</c:f>
              <c:strCache>
                <c:ptCount val="5"/>
                <c:pt idx="0">
                  <c:v>Strongly disagree</c:v>
                </c:pt>
                <c:pt idx="1">
                  <c:v>Disagree</c:v>
                </c:pt>
                <c:pt idx="2">
                  <c:v>Neutral</c:v>
                </c:pt>
                <c:pt idx="3">
                  <c:v>Agree</c:v>
                </c:pt>
                <c:pt idx="4">
                  <c:v>Strongly agree</c:v>
                </c:pt>
              </c:strCache>
            </c:strRef>
          </c:cat>
          <c:val>
            <c:numRef>
              <c:f>Sheet1!$B$2:$B$6</c:f>
              <c:numCache>
                <c:formatCode>General</c:formatCode>
                <c:ptCount val="5"/>
                <c:pt idx="0">
                  <c:v>4.2</c:v>
                </c:pt>
                <c:pt idx="1">
                  <c:v>8.3000000000000007</c:v>
                </c:pt>
                <c:pt idx="2">
                  <c:v>16.7</c:v>
                </c:pt>
                <c:pt idx="3">
                  <c:v>64.599999999999994</c:v>
                </c:pt>
                <c:pt idx="4">
                  <c:v>6.3</c:v>
                </c:pt>
              </c:numCache>
            </c:numRef>
          </c:val>
        </c:ser>
        <c:dLbls>
          <c:showLegendKey val="0"/>
          <c:showVal val="0"/>
          <c:showCatName val="0"/>
          <c:showSerName val="0"/>
          <c:showPercent val="0"/>
          <c:showBubbleSize val="0"/>
        </c:dLbls>
        <c:axId val="350451232"/>
        <c:axId val="350451792"/>
      </c:areaChart>
      <c:catAx>
        <c:axId val="350451232"/>
        <c:scaling>
          <c:orientation val="minMax"/>
        </c:scaling>
        <c:delete val="1"/>
        <c:axPos val="b"/>
        <c:numFmt formatCode="General" sourceLinked="1"/>
        <c:majorTickMark val="out"/>
        <c:minorTickMark val="none"/>
        <c:tickLblPos val="nextTo"/>
        <c:crossAx val="350451792"/>
        <c:crosses val="autoZero"/>
        <c:auto val="1"/>
        <c:lblAlgn val="ctr"/>
        <c:lblOffset val="100"/>
        <c:noMultiLvlLbl val="1"/>
      </c:catAx>
      <c:valAx>
        <c:axId val="350451792"/>
        <c:scaling>
          <c:orientation val="minMax"/>
        </c:scaling>
        <c:delete val="0"/>
        <c:axPos val="l"/>
        <c:majorGridlines>
          <c:spPr>
            <a:ln w="12700" cap="flat" cmpd="sng" algn="ctr">
              <a:gradFill>
                <a:gsLst>
                  <a:gs pos="100000">
                    <a:srgbClr val="B0B0B0"/>
                  </a:gs>
                  <a:gs pos="3000">
                    <a:schemeClr val="accent1">
                      <a:lumMod val="45000"/>
                      <a:lumOff val="55000"/>
                    </a:schemeClr>
                  </a:gs>
                </a:gsLst>
                <a:lin ang="5400000" scaled="1"/>
              </a:gra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451232"/>
        <c:crosses val="autoZero"/>
        <c:crossBetween val="midCat"/>
      </c:valAx>
      <c:spPr>
        <a:noFill/>
        <a:ln w="25400">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26228"/>
              </a:solidFill>
              <a:ln>
                <a:noFill/>
              </a:ln>
              <a:effectLst>
                <a:softEdge rad="0"/>
              </a:effectLst>
            </c:spPr>
          </c:dPt>
          <c:dPt>
            <c:idx val="1"/>
            <c:invertIfNegative val="0"/>
            <c:bubble3D val="0"/>
            <c:spPr>
              <a:solidFill>
                <a:srgbClr val="4CC3D4"/>
              </a:solidFill>
              <a:ln>
                <a:noFill/>
              </a:ln>
              <a:effectLst/>
            </c:spPr>
          </c:dPt>
          <c:dPt>
            <c:idx val="2"/>
            <c:invertIfNegative val="0"/>
            <c:bubble3D val="0"/>
            <c:spPr>
              <a:solidFill>
                <a:srgbClr val="F26228"/>
              </a:solidFill>
              <a:ln>
                <a:noFill/>
              </a:ln>
              <a:effectLst/>
            </c:spPr>
          </c:dPt>
          <c:dPt>
            <c:idx val="3"/>
            <c:invertIfNegative val="0"/>
            <c:bubble3D val="0"/>
            <c:spPr>
              <a:solidFill>
                <a:srgbClr val="4CC3D4"/>
              </a:solidFill>
              <a:ln>
                <a:noFill/>
              </a:ln>
              <a:effectLst/>
            </c:spPr>
          </c:dPt>
          <c:dPt>
            <c:idx val="4"/>
            <c:invertIfNegative val="0"/>
            <c:bubble3D val="0"/>
            <c:spPr>
              <a:solidFill>
                <a:srgbClr val="F26228"/>
              </a:solidFill>
              <a:ln>
                <a:noFill/>
              </a:ln>
              <a:effectLst/>
            </c:spPr>
          </c:dPt>
          <c:dPt>
            <c:idx val="5"/>
            <c:invertIfNegative val="0"/>
            <c:bubble3D val="0"/>
            <c:spPr>
              <a:solidFill>
                <a:srgbClr val="4CC3D4"/>
              </a:solidFill>
              <a:ln>
                <a:noFill/>
              </a:ln>
              <a:effectLst/>
            </c:spPr>
          </c:dPt>
          <c:dPt>
            <c:idx val="6"/>
            <c:invertIfNegative val="0"/>
            <c:bubble3D val="0"/>
            <c:spPr>
              <a:solidFill>
                <a:srgbClr val="F26228"/>
              </a:solidFill>
              <a:ln>
                <a:noFill/>
              </a:ln>
              <a:effectLst/>
            </c:spPr>
          </c:dPt>
          <c:dPt>
            <c:idx val="7"/>
            <c:invertIfNegative val="0"/>
            <c:bubble3D val="0"/>
            <c:spPr>
              <a:solidFill>
                <a:srgbClr val="4CC3D4"/>
              </a:solidFill>
              <a:ln>
                <a:noFill/>
              </a:ln>
              <a:effectLst/>
            </c:spPr>
          </c:dPt>
          <c:dPt>
            <c:idx val="8"/>
            <c:invertIfNegative val="0"/>
            <c:bubble3D val="0"/>
            <c:spPr>
              <a:solidFill>
                <a:srgbClr val="4CC3D4"/>
              </a:solidFill>
              <a:ln>
                <a:noFill/>
              </a:ln>
              <a:effectLst/>
            </c:spPr>
          </c:dPt>
          <c:cat>
            <c:strRef>
              <c:f>Sheet1!$A$2:$A$10</c:f>
              <c:strCache>
                <c:ptCount val="9"/>
                <c:pt idx="1">
                  <c:v>Category 3</c:v>
                </c:pt>
                <c:pt idx="2">
                  <c:v>Category 4</c:v>
                </c:pt>
                <c:pt idx="4">
                  <c:v>Category 2</c:v>
                </c:pt>
                <c:pt idx="8">
                  <c:v>Category 1</c:v>
                </c:pt>
              </c:strCache>
            </c:strRef>
          </c:cat>
          <c:val>
            <c:numRef>
              <c:f>Sheet1!$B$2:$B$10</c:f>
              <c:numCache>
                <c:formatCode>General</c:formatCode>
                <c:ptCount val="9"/>
                <c:pt idx="0">
                  <c:v>62.5</c:v>
                </c:pt>
                <c:pt idx="1">
                  <c:v>60.4</c:v>
                </c:pt>
                <c:pt idx="2">
                  <c:v>52.1</c:v>
                </c:pt>
                <c:pt idx="3">
                  <c:v>43.8</c:v>
                </c:pt>
                <c:pt idx="4">
                  <c:v>35.4</c:v>
                </c:pt>
                <c:pt idx="5">
                  <c:v>29.2</c:v>
                </c:pt>
                <c:pt idx="6">
                  <c:v>25</c:v>
                </c:pt>
                <c:pt idx="7">
                  <c:v>12.5</c:v>
                </c:pt>
                <c:pt idx="8">
                  <c:v>10.4</c:v>
                </c:pt>
              </c:numCache>
            </c:numRef>
          </c:val>
        </c:ser>
        <c:dLbls>
          <c:showLegendKey val="0"/>
          <c:showVal val="0"/>
          <c:showCatName val="0"/>
          <c:showSerName val="0"/>
          <c:showPercent val="0"/>
          <c:showBubbleSize val="0"/>
        </c:dLbls>
        <c:gapWidth val="61"/>
        <c:overlap val="100"/>
        <c:axId val="350454032"/>
        <c:axId val="350454592"/>
      </c:barChart>
      <c:catAx>
        <c:axId val="350454032"/>
        <c:scaling>
          <c:orientation val="minMax"/>
        </c:scaling>
        <c:delete val="1"/>
        <c:axPos val="b"/>
        <c:numFmt formatCode="General" sourceLinked="1"/>
        <c:majorTickMark val="none"/>
        <c:minorTickMark val="none"/>
        <c:tickLblPos val="nextTo"/>
        <c:crossAx val="350454592"/>
        <c:crosses val="autoZero"/>
        <c:auto val="1"/>
        <c:lblAlgn val="ctr"/>
        <c:lblOffset val="100"/>
        <c:noMultiLvlLbl val="0"/>
      </c:catAx>
      <c:valAx>
        <c:axId val="35045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35045403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26228"/>
            </a:solidFill>
            <a:ln>
              <a:noFill/>
            </a:ln>
            <a:effectLst/>
          </c:spPr>
          <c:invertIfNegative val="0"/>
          <c:cat>
            <c:strRef>
              <c:f>Sheet1!$A$2:$A$12</c:f>
              <c:strCache>
                <c:ptCount val="10"/>
                <c:pt idx="5">
                  <c:v>Category 3</c:v>
                </c:pt>
                <c:pt idx="6">
                  <c:v>Category 4</c:v>
                </c:pt>
                <c:pt idx="7">
                  <c:v>Category 1</c:v>
                </c:pt>
                <c:pt idx="9">
                  <c:v>Category 2</c:v>
                </c:pt>
              </c:strCache>
            </c:strRef>
          </c:cat>
          <c:val>
            <c:numRef>
              <c:f>Sheet1!$B$2:$B$12</c:f>
              <c:numCache>
                <c:formatCode>General</c:formatCode>
                <c:ptCount val="11"/>
                <c:pt idx="0">
                  <c:v>2.1</c:v>
                </c:pt>
                <c:pt idx="1">
                  <c:v>10.4</c:v>
                </c:pt>
                <c:pt idx="2">
                  <c:v>22.9</c:v>
                </c:pt>
                <c:pt idx="3">
                  <c:v>37.5</c:v>
                </c:pt>
                <c:pt idx="4">
                  <c:v>43.8</c:v>
                </c:pt>
                <c:pt idx="5">
                  <c:v>54.2</c:v>
                </c:pt>
                <c:pt idx="6">
                  <c:v>62.5</c:v>
                </c:pt>
                <c:pt idx="7">
                  <c:v>64.599999999999994</c:v>
                </c:pt>
                <c:pt idx="8">
                  <c:v>72.900000000000006</c:v>
                </c:pt>
                <c:pt idx="9">
                  <c:v>75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Sheet1!$A$2:$A$12</c:f>
              <c:strCache>
                <c:ptCount val="10"/>
                <c:pt idx="5">
                  <c:v>Category 3</c:v>
                </c:pt>
                <c:pt idx="6">
                  <c:v>Category 4</c:v>
                </c:pt>
                <c:pt idx="7">
                  <c:v>Category 1</c:v>
                </c:pt>
                <c:pt idx="9">
                  <c:v>Category 2</c:v>
                </c:pt>
              </c:strCache>
            </c:strRef>
          </c:cat>
          <c:val>
            <c:numRef>
              <c:f>Sheet1!$C$2:$C$12</c:f>
              <c:numCache>
                <c:formatCode>General</c:formatCode>
                <c:ptCount val="11"/>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Sheet1!$A$2:$A$12</c:f>
              <c:strCache>
                <c:ptCount val="10"/>
                <c:pt idx="5">
                  <c:v>Category 3</c:v>
                </c:pt>
                <c:pt idx="6">
                  <c:v>Category 4</c:v>
                </c:pt>
                <c:pt idx="7">
                  <c:v>Category 1</c:v>
                </c:pt>
                <c:pt idx="9">
                  <c:v>Category 2</c:v>
                </c:pt>
              </c:strCache>
            </c:strRef>
          </c:cat>
          <c:val>
            <c:numRef>
              <c:f>Sheet1!$D$2:$D$12</c:f>
              <c:numCache>
                <c:formatCode>General</c:formatCode>
                <c:ptCount val="11"/>
              </c:numCache>
            </c:numRef>
          </c:val>
        </c:ser>
        <c:dLbls>
          <c:showLegendKey val="0"/>
          <c:showVal val="0"/>
          <c:showCatName val="0"/>
          <c:showSerName val="0"/>
          <c:showPercent val="0"/>
          <c:showBubbleSize val="0"/>
        </c:dLbls>
        <c:gapWidth val="25"/>
        <c:overlap val="90"/>
        <c:axId val="242740848"/>
        <c:axId val="242741408"/>
      </c:barChart>
      <c:catAx>
        <c:axId val="242740848"/>
        <c:scaling>
          <c:orientation val="minMax"/>
        </c:scaling>
        <c:delete val="1"/>
        <c:axPos val="l"/>
        <c:numFmt formatCode="General" sourceLinked="1"/>
        <c:majorTickMark val="none"/>
        <c:minorTickMark val="none"/>
        <c:tickLblPos val="nextTo"/>
        <c:crossAx val="242741408"/>
        <c:crosses val="autoZero"/>
        <c:auto val="1"/>
        <c:lblAlgn val="ctr"/>
        <c:lblOffset val="100"/>
        <c:noMultiLvlLbl val="0"/>
      </c:catAx>
      <c:valAx>
        <c:axId val="242741408"/>
        <c:scaling>
          <c:orientation val="minMax"/>
        </c:scaling>
        <c:delete val="1"/>
        <c:axPos val="b"/>
        <c:numFmt formatCode="General" sourceLinked="1"/>
        <c:majorTickMark val="none"/>
        <c:minorTickMark val="none"/>
        <c:tickLblPos val="nextTo"/>
        <c:crossAx val="242740848"/>
        <c:crosses val="autoZero"/>
        <c:crossBetween val="between"/>
      </c:valAx>
      <c:spPr>
        <a:noFill/>
        <a:ln>
          <a:noFill/>
        </a:ln>
        <a:effectLst/>
      </c:spPr>
    </c:plotArea>
    <c:plotVisOnly val="1"/>
    <c:dispBlanksAs val="gap"/>
    <c:showDLblsOverMax val="0"/>
  </c:chart>
  <c:spPr>
    <a:noFill/>
    <a:ln w="92075">
      <a:solidFill>
        <a:schemeClr val="bg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927784577723379E-2"/>
          <c:w val="1"/>
          <c:h val="0.94614443084455324"/>
        </c:manualLayout>
      </c:layout>
      <c:barChart>
        <c:barDir val="bar"/>
        <c:grouping val="clustered"/>
        <c:varyColors val="0"/>
        <c:ser>
          <c:idx val="0"/>
          <c:order val="0"/>
          <c:tx>
            <c:strRef>
              <c:f>Sheet1!$B$1</c:f>
              <c:strCache>
                <c:ptCount val="1"/>
                <c:pt idx="0">
                  <c:v>Series 1</c:v>
                </c:pt>
              </c:strCache>
            </c:strRef>
          </c:tx>
          <c:spPr>
            <a:solidFill>
              <a:srgbClr val="F15517"/>
            </a:solidFill>
            <a:ln>
              <a:noFill/>
            </a:ln>
            <a:effectLst/>
          </c:spPr>
          <c:invertIfNegative val="0"/>
          <c:cat>
            <c:strRef>
              <c:f>Sheet1!$A$2:$A$12</c:f>
              <c:strCache>
                <c:ptCount val="11"/>
                <c:pt idx="0">
                  <c:v>Category 1</c:v>
                </c:pt>
                <c:pt idx="1">
                  <c:v>Category 4</c:v>
                </c:pt>
                <c:pt idx="2">
                  <c:v>Category 5</c:v>
                </c:pt>
                <c:pt idx="3">
                  <c:v>Category 8</c:v>
                </c:pt>
                <c:pt idx="4">
                  <c:v>Category 10</c:v>
                </c:pt>
                <c:pt idx="5">
                  <c:v>Category 3</c:v>
                </c:pt>
                <c:pt idx="6">
                  <c:v>Category 7</c:v>
                </c:pt>
                <c:pt idx="7">
                  <c:v>Category 9</c:v>
                </c:pt>
                <c:pt idx="8">
                  <c:v>Category 2</c:v>
                </c:pt>
                <c:pt idx="9">
                  <c:v>Category 6</c:v>
                </c:pt>
                <c:pt idx="10">
                  <c:v>Category 10</c:v>
                </c:pt>
              </c:strCache>
            </c:strRef>
          </c:cat>
          <c:val>
            <c:numRef>
              <c:f>Sheet1!$B$2:$B$12</c:f>
              <c:numCache>
                <c:formatCode>General</c:formatCode>
                <c:ptCount val="11"/>
                <c:pt idx="0">
                  <c:v>2.1</c:v>
                </c:pt>
                <c:pt idx="1">
                  <c:v>2.1</c:v>
                </c:pt>
                <c:pt idx="2">
                  <c:v>8.3000000000000007</c:v>
                </c:pt>
                <c:pt idx="3">
                  <c:v>10.4</c:v>
                </c:pt>
                <c:pt idx="4">
                  <c:v>20.8</c:v>
                </c:pt>
                <c:pt idx="5">
                  <c:v>25</c:v>
                </c:pt>
                <c:pt idx="6">
                  <c:v>31.3</c:v>
                </c:pt>
                <c:pt idx="7">
                  <c:v>37.5</c:v>
                </c:pt>
                <c:pt idx="8">
                  <c:v>41.7</c:v>
                </c:pt>
                <c:pt idx="9">
                  <c:v>45.8</c:v>
                </c:pt>
                <c:pt idx="10">
                  <c:v>75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Sheet1!$A$2:$A$12</c:f>
              <c:strCache>
                <c:ptCount val="11"/>
                <c:pt idx="0">
                  <c:v>Category 1</c:v>
                </c:pt>
                <c:pt idx="1">
                  <c:v>Category 4</c:v>
                </c:pt>
                <c:pt idx="2">
                  <c:v>Category 5</c:v>
                </c:pt>
                <c:pt idx="3">
                  <c:v>Category 8</c:v>
                </c:pt>
                <c:pt idx="4">
                  <c:v>Category 10</c:v>
                </c:pt>
                <c:pt idx="5">
                  <c:v>Category 3</c:v>
                </c:pt>
                <c:pt idx="6">
                  <c:v>Category 7</c:v>
                </c:pt>
                <c:pt idx="7">
                  <c:v>Category 9</c:v>
                </c:pt>
                <c:pt idx="8">
                  <c:v>Category 2</c:v>
                </c:pt>
                <c:pt idx="9">
                  <c:v>Category 6</c:v>
                </c:pt>
                <c:pt idx="10">
                  <c:v>Category 10</c:v>
                </c:pt>
              </c:strCache>
            </c:strRef>
          </c:cat>
          <c:val>
            <c:numRef>
              <c:f>Sheet1!$C$2:$C$12</c:f>
              <c:numCache>
                <c:formatCode>General</c:formatCode>
                <c:ptCount val="11"/>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Sheet1!$A$2:$A$12</c:f>
              <c:strCache>
                <c:ptCount val="11"/>
                <c:pt idx="0">
                  <c:v>Category 1</c:v>
                </c:pt>
                <c:pt idx="1">
                  <c:v>Category 4</c:v>
                </c:pt>
                <c:pt idx="2">
                  <c:v>Category 5</c:v>
                </c:pt>
                <c:pt idx="3">
                  <c:v>Category 8</c:v>
                </c:pt>
                <c:pt idx="4">
                  <c:v>Category 10</c:v>
                </c:pt>
                <c:pt idx="5">
                  <c:v>Category 3</c:v>
                </c:pt>
                <c:pt idx="6">
                  <c:v>Category 7</c:v>
                </c:pt>
                <c:pt idx="7">
                  <c:v>Category 9</c:v>
                </c:pt>
                <c:pt idx="8">
                  <c:v>Category 2</c:v>
                </c:pt>
                <c:pt idx="9">
                  <c:v>Category 6</c:v>
                </c:pt>
                <c:pt idx="10">
                  <c:v>Category 10</c:v>
                </c:pt>
              </c:strCache>
            </c:strRef>
          </c:cat>
          <c:val>
            <c:numRef>
              <c:f>Sheet1!$D$2:$D$12</c:f>
              <c:numCache>
                <c:formatCode>General</c:formatCode>
                <c:ptCount val="11"/>
              </c:numCache>
            </c:numRef>
          </c:val>
        </c:ser>
        <c:dLbls>
          <c:showLegendKey val="0"/>
          <c:showVal val="0"/>
          <c:showCatName val="0"/>
          <c:showSerName val="0"/>
          <c:showPercent val="0"/>
          <c:showBubbleSize val="0"/>
        </c:dLbls>
        <c:gapWidth val="70"/>
        <c:overlap val="100"/>
        <c:axId val="349922272"/>
        <c:axId val="349922832"/>
      </c:barChart>
      <c:catAx>
        <c:axId val="349922272"/>
        <c:scaling>
          <c:orientation val="minMax"/>
        </c:scaling>
        <c:delete val="1"/>
        <c:axPos val="l"/>
        <c:numFmt formatCode="General" sourceLinked="1"/>
        <c:majorTickMark val="none"/>
        <c:minorTickMark val="none"/>
        <c:tickLblPos val="nextTo"/>
        <c:crossAx val="349922832"/>
        <c:crosses val="autoZero"/>
        <c:auto val="1"/>
        <c:lblAlgn val="ctr"/>
        <c:lblOffset val="100"/>
        <c:noMultiLvlLbl val="0"/>
      </c:catAx>
      <c:valAx>
        <c:axId val="349922832"/>
        <c:scaling>
          <c:orientation val="minMax"/>
        </c:scaling>
        <c:delete val="1"/>
        <c:axPos val="b"/>
        <c:numFmt formatCode="General" sourceLinked="1"/>
        <c:majorTickMark val="none"/>
        <c:minorTickMark val="none"/>
        <c:tickLblPos val="nextTo"/>
        <c:crossAx val="34992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5EEE9-BC4E-41CF-8BDF-DF9E62AC243C}"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1DE9F1-E740-4948-AA9A-1AD9BD4FCE0B}" type="slidenum">
              <a:rPr lang="en-US" smtClean="0"/>
              <a:t>‹#›</a:t>
            </a:fld>
            <a:endParaRPr lang="en-US"/>
          </a:p>
        </p:txBody>
      </p:sp>
    </p:spTree>
    <p:extLst>
      <p:ext uri="{BB962C8B-B14F-4D97-AF65-F5344CB8AC3E}">
        <p14:creationId xmlns:p14="http://schemas.microsoft.com/office/powerpoint/2010/main" val="561377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849BB-C1B4-4C0C-9AEE-7C46B79FA9F8}" type="datetimeFigureOut">
              <a:rPr lang="en-US" smtClean="0"/>
              <a:t>2/21/2017</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86B68-46B2-422E-830D-5DA6E800C83A}" type="slidenum">
              <a:rPr lang="en-US" smtClean="0"/>
              <a:t>‹#›</a:t>
            </a:fld>
            <a:endParaRPr lang="en-US"/>
          </a:p>
        </p:txBody>
      </p:sp>
    </p:spTree>
    <p:extLst>
      <p:ext uri="{BB962C8B-B14F-4D97-AF65-F5344CB8AC3E}">
        <p14:creationId xmlns:p14="http://schemas.microsoft.com/office/powerpoint/2010/main" val="1410753648"/>
      </p:ext>
    </p:extLst>
  </p:cSld>
  <p:clrMap bg1="lt1" tx1="dk1" bg2="lt2" tx2="dk2" accent1="accent1" accent2="accent2" accent3="accent3" accent4="accent4" accent5="accent5" accent6="accent6" hlink="hlink" folHlink="folHlink"/>
  <p:hf hdr="0" ftr="0" dt="0"/>
  <p:notesStyle>
    <a:lvl1pPr marL="0" algn="l" defTabSz="855879" rtl="0" eaLnBrk="1" latinLnBrk="0" hangingPunct="1">
      <a:defRPr sz="1124" kern="1200">
        <a:solidFill>
          <a:schemeClr val="tx1"/>
        </a:solidFill>
        <a:latin typeface="+mn-lt"/>
        <a:ea typeface="+mn-ea"/>
        <a:cs typeface="+mn-cs"/>
      </a:defRPr>
    </a:lvl1pPr>
    <a:lvl2pPr marL="427940" algn="l" defTabSz="855879" rtl="0" eaLnBrk="1" latinLnBrk="0" hangingPunct="1">
      <a:defRPr sz="1124" kern="1200">
        <a:solidFill>
          <a:schemeClr val="tx1"/>
        </a:solidFill>
        <a:latin typeface="+mn-lt"/>
        <a:ea typeface="+mn-ea"/>
        <a:cs typeface="+mn-cs"/>
      </a:defRPr>
    </a:lvl2pPr>
    <a:lvl3pPr marL="855879" algn="l" defTabSz="855879" rtl="0" eaLnBrk="1" latinLnBrk="0" hangingPunct="1">
      <a:defRPr sz="1124" kern="1200">
        <a:solidFill>
          <a:schemeClr val="tx1"/>
        </a:solidFill>
        <a:latin typeface="+mn-lt"/>
        <a:ea typeface="+mn-ea"/>
        <a:cs typeface="+mn-cs"/>
      </a:defRPr>
    </a:lvl3pPr>
    <a:lvl4pPr marL="1283817" algn="l" defTabSz="855879" rtl="0" eaLnBrk="1" latinLnBrk="0" hangingPunct="1">
      <a:defRPr sz="1124" kern="1200">
        <a:solidFill>
          <a:schemeClr val="tx1"/>
        </a:solidFill>
        <a:latin typeface="+mn-lt"/>
        <a:ea typeface="+mn-ea"/>
        <a:cs typeface="+mn-cs"/>
      </a:defRPr>
    </a:lvl4pPr>
    <a:lvl5pPr marL="1711757" algn="l" defTabSz="855879" rtl="0" eaLnBrk="1" latinLnBrk="0" hangingPunct="1">
      <a:defRPr sz="1124" kern="1200">
        <a:solidFill>
          <a:schemeClr val="tx1"/>
        </a:solidFill>
        <a:latin typeface="+mn-lt"/>
        <a:ea typeface="+mn-ea"/>
        <a:cs typeface="+mn-cs"/>
      </a:defRPr>
    </a:lvl5pPr>
    <a:lvl6pPr marL="2139696" algn="l" defTabSz="855879" rtl="0" eaLnBrk="1" latinLnBrk="0" hangingPunct="1">
      <a:defRPr sz="1124" kern="1200">
        <a:solidFill>
          <a:schemeClr val="tx1"/>
        </a:solidFill>
        <a:latin typeface="+mn-lt"/>
        <a:ea typeface="+mn-ea"/>
        <a:cs typeface="+mn-cs"/>
      </a:defRPr>
    </a:lvl6pPr>
    <a:lvl7pPr marL="2567636" algn="l" defTabSz="855879" rtl="0" eaLnBrk="1" latinLnBrk="0" hangingPunct="1">
      <a:defRPr sz="1124" kern="1200">
        <a:solidFill>
          <a:schemeClr val="tx1"/>
        </a:solidFill>
        <a:latin typeface="+mn-lt"/>
        <a:ea typeface="+mn-ea"/>
        <a:cs typeface="+mn-cs"/>
      </a:defRPr>
    </a:lvl7pPr>
    <a:lvl8pPr marL="2995575" algn="l" defTabSz="855879" rtl="0" eaLnBrk="1" latinLnBrk="0" hangingPunct="1">
      <a:defRPr sz="1124" kern="1200">
        <a:solidFill>
          <a:schemeClr val="tx1"/>
        </a:solidFill>
        <a:latin typeface="+mn-lt"/>
        <a:ea typeface="+mn-ea"/>
        <a:cs typeface="+mn-cs"/>
      </a:defRPr>
    </a:lvl8pPr>
    <a:lvl9pPr marL="3423513" algn="l" defTabSz="855879" rtl="0" eaLnBrk="1" latinLnBrk="0" hangingPunct="1">
      <a:defRPr sz="11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2</a:t>
            </a:fld>
            <a:endParaRPr lang="en-US"/>
          </a:p>
        </p:txBody>
      </p:sp>
    </p:spTree>
    <p:extLst>
      <p:ext uri="{BB962C8B-B14F-4D97-AF65-F5344CB8AC3E}">
        <p14:creationId xmlns:p14="http://schemas.microsoft.com/office/powerpoint/2010/main" val="188825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86B68-46B2-422E-830D-5DA6E800C83A}" type="slidenum">
              <a:rPr lang="en-US" smtClean="0"/>
              <a:t>11</a:t>
            </a:fld>
            <a:endParaRPr lang="en-US"/>
          </a:p>
        </p:txBody>
      </p:sp>
    </p:spTree>
    <p:extLst>
      <p:ext uri="{BB962C8B-B14F-4D97-AF65-F5344CB8AC3E}">
        <p14:creationId xmlns:p14="http://schemas.microsoft.com/office/powerpoint/2010/main" val="405552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86B68-46B2-422E-830D-5DA6E800C83A}" type="slidenum">
              <a:rPr lang="en-US" smtClean="0"/>
              <a:t>12</a:t>
            </a:fld>
            <a:endParaRPr lang="en-US"/>
          </a:p>
        </p:txBody>
      </p:sp>
    </p:spTree>
    <p:extLst>
      <p:ext uri="{BB962C8B-B14F-4D97-AF65-F5344CB8AC3E}">
        <p14:creationId xmlns:p14="http://schemas.microsoft.com/office/powerpoint/2010/main" val="33045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13</a:t>
            </a:fld>
            <a:endParaRPr lang="en-US"/>
          </a:p>
        </p:txBody>
      </p:sp>
    </p:spTree>
    <p:extLst>
      <p:ext uri="{BB962C8B-B14F-4D97-AF65-F5344CB8AC3E}">
        <p14:creationId xmlns:p14="http://schemas.microsoft.com/office/powerpoint/2010/main" val="130268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14</a:t>
            </a:fld>
            <a:endParaRPr lang="en-US"/>
          </a:p>
        </p:txBody>
      </p:sp>
    </p:spTree>
    <p:extLst>
      <p:ext uri="{BB962C8B-B14F-4D97-AF65-F5344CB8AC3E}">
        <p14:creationId xmlns:p14="http://schemas.microsoft.com/office/powerpoint/2010/main" val="172911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15</a:t>
            </a:fld>
            <a:endParaRPr lang="en-US"/>
          </a:p>
        </p:txBody>
      </p:sp>
    </p:spTree>
    <p:extLst>
      <p:ext uri="{BB962C8B-B14F-4D97-AF65-F5344CB8AC3E}">
        <p14:creationId xmlns:p14="http://schemas.microsoft.com/office/powerpoint/2010/main" val="2110429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86B68-46B2-422E-830D-5DA6E800C83A}" type="slidenum">
              <a:rPr lang="en-US" smtClean="0"/>
              <a:t>16</a:t>
            </a:fld>
            <a:endParaRPr lang="en-US"/>
          </a:p>
        </p:txBody>
      </p:sp>
    </p:spTree>
    <p:extLst>
      <p:ext uri="{BB962C8B-B14F-4D97-AF65-F5344CB8AC3E}">
        <p14:creationId xmlns:p14="http://schemas.microsoft.com/office/powerpoint/2010/main" val="250385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86B68-46B2-422E-830D-5DA6E800C83A}" type="slidenum">
              <a:rPr lang="en-US" smtClean="0"/>
              <a:t>17</a:t>
            </a:fld>
            <a:endParaRPr lang="en-US"/>
          </a:p>
        </p:txBody>
      </p:sp>
    </p:spTree>
    <p:extLst>
      <p:ext uri="{BB962C8B-B14F-4D97-AF65-F5344CB8AC3E}">
        <p14:creationId xmlns:p14="http://schemas.microsoft.com/office/powerpoint/2010/main" val="7204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86B68-46B2-422E-830D-5DA6E800C83A}" type="slidenum">
              <a:rPr lang="en-US" smtClean="0"/>
              <a:t>18</a:t>
            </a:fld>
            <a:endParaRPr lang="en-US"/>
          </a:p>
        </p:txBody>
      </p:sp>
    </p:spTree>
    <p:extLst>
      <p:ext uri="{BB962C8B-B14F-4D97-AF65-F5344CB8AC3E}">
        <p14:creationId xmlns:p14="http://schemas.microsoft.com/office/powerpoint/2010/main" val="329900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19</a:t>
            </a:fld>
            <a:endParaRPr lang="en-US"/>
          </a:p>
        </p:txBody>
      </p:sp>
    </p:spTree>
    <p:extLst>
      <p:ext uri="{BB962C8B-B14F-4D97-AF65-F5344CB8AC3E}">
        <p14:creationId xmlns:p14="http://schemas.microsoft.com/office/powerpoint/2010/main" val="61980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3</a:t>
            </a:fld>
            <a:endParaRPr lang="en-US"/>
          </a:p>
        </p:txBody>
      </p:sp>
    </p:spTree>
    <p:extLst>
      <p:ext uri="{BB962C8B-B14F-4D97-AF65-F5344CB8AC3E}">
        <p14:creationId xmlns:p14="http://schemas.microsoft.com/office/powerpoint/2010/main" val="20761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4</a:t>
            </a:fld>
            <a:endParaRPr lang="en-US"/>
          </a:p>
        </p:txBody>
      </p:sp>
    </p:spTree>
    <p:extLst>
      <p:ext uri="{BB962C8B-B14F-4D97-AF65-F5344CB8AC3E}">
        <p14:creationId xmlns:p14="http://schemas.microsoft.com/office/powerpoint/2010/main" val="7870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5</a:t>
            </a:fld>
            <a:endParaRPr lang="en-US"/>
          </a:p>
        </p:txBody>
      </p:sp>
    </p:spTree>
    <p:extLst>
      <p:ext uri="{BB962C8B-B14F-4D97-AF65-F5344CB8AC3E}">
        <p14:creationId xmlns:p14="http://schemas.microsoft.com/office/powerpoint/2010/main" val="178719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6</a:t>
            </a:fld>
            <a:endParaRPr lang="en-US"/>
          </a:p>
        </p:txBody>
      </p:sp>
    </p:spTree>
    <p:extLst>
      <p:ext uri="{BB962C8B-B14F-4D97-AF65-F5344CB8AC3E}">
        <p14:creationId xmlns:p14="http://schemas.microsoft.com/office/powerpoint/2010/main" val="357594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7</a:t>
            </a:fld>
            <a:endParaRPr lang="en-US"/>
          </a:p>
        </p:txBody>
      </p:sp>
    </p:spTree>
    <p:extLst>
      <p:ext uri="{BB962C8B-B14F-4D97-AF65-F5344CB8AC3E}">
        <p14:creationId xmlns:p14="http://schemas.microsoft.com/office/powerpoint/2010/main" val="365594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8</a:t>
            </a:fld>
            <a:endParaRPr lang="en-US"/>
          </a:p>
        </p:txBody>
      </p:sp>
    </p:spTree>
    <p:extLst>
      <p:ext uri="{BB962C8B-B14F-4D97-AF65-F5344CB8AC3E}">
        <p14:creationId xmlns:p14="http://schemas.microsoft.com/office/powerpoint/2010/main" val="191372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9</a:t>
            </a:fld>
            <a:endParaRPr lang="en-US"/>
          </a:p>
        </p:txBody>
      </p:sp>
    </p:spTree>
    <p:extLst>
      <p:ext uri="{BB962C8B-B14F-4D97-AF65-F5344CB8AC3E}">
        <p14:creationId xmlns:p14="http://schemas.microsoft.com/office/powerpoint/2010/main" val="3079133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F86B68-46B2-422E-830D-5DA6E800C83A}" type="slidenum">
              <a:rPr lang="en-US" smtClean="0"/>
              <a:t>10</a:t>
            </a:fld>
            <a:endParaRPr lang="en-US"/>
          </a:p>
        </p:txBody>
      </p:sp>
    </p:spTree>
    <p:extLst>
      <p:ext uri="{BB962C8B-B14F-4D97-AF65-F5344CB8AC3E}">
        <p14:creationId xmlns:p14="http://schemas.microsoft.com/office/powerpoint/2010/main" val="15494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6"/>
          <p:cNvSpPr>
            <a:spLocks/>
          </p:cNvSpPr>
          <p:nvPr userDrawn="1"/>
        </p:nvSpPr>
        <p:spPr bwMode="auto">
          <a:xfrm>
            <a:off x="3621246" y="9331116"/>
            <a:ext cx="530225" cy="527050"/>
          </a:xfrm>
          <a:custGeom>
            <a:avLst/>
            <a:gdLst>
              <a:gd name="T0" fmla="*/ 167 w 334"/>
              <a:gd name="T1" fmla="*/ 332 h 332"/>
              <a:gd name="T2" fmla="*/ 0 w 334"/>
              <a:gd name="T3" fmla="*/ 167 h 332"/>
              <a:gd name="T4" fmla="*/ 167 w 334"/>
              <a:gd name="T5" fmla="*/ 0 h 332"/>
              <a:gd name="T6" fmla="*/ 334 w 334"/>
              <a:gd name="T7" fmla="*/ 167 h 332"/>
              <a:gd name="T8" fmla="*/ 167 w 334"/>
              <a:gd name="T9" fmla="*/ 332 h 332"/>
            </a:gdLst>
            <a:ahLst/>
            <a:cxnLst>
              <a:cxn ang="0">
                <a:pos x="T0" y="T1"/>
              </a:cxn>
              <a:cxn ang="0">
                <a:pos x="T2" y="T3"/>
              </a:cxn>
              <a:cxn ang="0">
                <a:pos x="T4" y="T5"/>
              </a:cxn>
              <a:cxn ang="0">
                <a:pos x="T6" y="T7"/>
              </a:cxn>
              <a:cxn ang="0">
                <a:pos x="T8" y="T9"/>
              </a:cxn>
            </a:cxnLst>
            <a:rect l="0" t="0" r="r" b="b"/>
            <a:pathLst>
              <a:path w="334" h="332">
                <a:moveTo>
                  <a:pt x="167" y="332"/>
                </a:moveTo>
                <a:lnTo>
                  <a:pt x="0" y="167"/>
                </a:lnTo>
                <a:lnTo>
                  <a:pt x="167" y="0"/>
                </a:lnTo>
                <a:lnTo>
                  <a:pt x="334" y="167"/>
                </a:lnTo>
                <a:lnTo>
                  <a:pt x="167" y="33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BA4D991-3DF9-474B-AA6A-50D44A17ACDF}" type="datetime1">
              <a:rPr lang="en-US" smtClean="0"/>
              <a:t>2/21/2017</a:t>
            </a:fld>
            <a:endParaRPr lang="en-US"/>
          </a:p>
        </p:txBody>
      </p:sp>
      <p:sp>
        <p:nvSpPr>
          <p:cNvPr id="6" name="Slide Number Placeholder 5"/>
          <p:cNvSpPr>
            <a:spLocks noGrp="1"/>
          </p:cNvSpPr>
          <p:nvPr>
            <p:ph type="sldNum" sz="quarter" idx="12"/>
          </p:nvPr>
        </p:nvSpPr>
        <p:spPr>
          <a:xfrm>
            <a:off x="3620929" y="9322649"/>
            <a:ext cx="530542" cy="535517"/>
          </a:xfrm>
        </p:spPr>
        <p:txBody>
          <a:bodyPr/>
          <a:lstStyle>
            <a:lvl1pPr algn="ctr">
              <a:defRPr>
                <a:solidFill>
                  <a:schemeClr val="bg1"/>
                </a:solidFill>
              </a:defRPr>
            </a:lvl1pPr>
          </a:lstStyle>
          <a:p>
            <a:fld id="{59C337B2-FF8D-48F9-B2E0-2BD7AC1D0630}" type="slidenum">
              <a:rPr lang="en-US" smtClean="0"/>
              <a:pPr/>
              <a:t>‹#›</a:t>
            </a:fld>
            <a:endParaRPr lang="en-US" dirty="0"/>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1450" y="292100"/>
            <a:ext cx="2528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643701" y="314409"/>
            <a:ext cx="1890261" cy="261610"/>
          </a:xfrm>
          <a:prstGeom prst="rect">
            <a:avLst/>
          </a:prstGeom>
          <a:noFill/>
        </p:spPr>
        <p:txBody>
          <a:bodyPr wrap="none" rtlCol="0">
            <a:spAutoFit/>
          </a:bodyPr>
          <a:lstStyle/>
          <a:p>
            <a:pPr algn="r"/>
            <a:r>
              <a:rPr lang="en-US" sz="1100" b="1" dirty="0" smtClean="0">
                <a:solidFill>
                  <a:schemeClr val="bg1"/>
                </a:solidFill>
                <a:latin typeface="Calibri" panose="020F0502020204030204" pitchFamily="34" charset="0"/>
              </a:rPr>
              <a:t>What Is an Effective MSL CV?</a:t>
            </a:r>
            <a:endParaRPr lang="en-US" sz="1100" b="1" dirty="0">
              <a:solidFill>
                <a:schemeClr val="bg1"/>
              </a:solidFill>
              <a:latin typeface="Calibri" panose="020F0502020204030204" pitchFamily="34" charset="0"/>
            </a:endParaRPr>
          </a:p>
        </p:txBody>
      </p:sp>
      <p:sp>
        <p:nvSpPr>
          <p:cNvPr id="9" name="TextBox 8"/>
          <p:cNvSpPr txBox="1"/>
          <p:nvPr userDrawn="1"/>
        </p:nvSpPr>
        <p:spPr>
          <a:xfrm>
            <a:off x="3919275" y="551436"/>
            <a:ext cx="3661579" cy="261610"/>
          </a:xfrm>
          <a:prstGeom prst="rect">
            <a:avLst/>
          </a:prstGeom>
          <a:noFill/>
        </p:spPr>
        <p:txBody>
          <a:bodyPr wrap="none" rtlCol="0">
            <a:spAutoFit/>
          </a:bodyPr>
          <a:lstStyle/>
          <a:p>
            <a:pPr algn="r"/>
            <a:r>
              <a:rPr lang="en-US" sz="1100" b="1" i="1" dirty="0" smtClean="0">
                <a:solidFill>
                  <a:schemeClr val="tx1">
                    <a:lumMod val="50000"/>
                    <a:lumOff val="50000"/>
                  </a:schemeClr>
                </a:solidFill>
                <a:latin typeface="Calibri" panose="020F0502020204030204" pitchFamily="34" charset="0"/>
              </a:rPr>
              <a:t>A Global Survey for Hiring Managers and Recruiters </a:t>
            </a:r>
            <a:r>
              <a:rPr lang="en-US" sz="1100" b="1" i="1" kern="1200" dirty="0" smtClean="0">
                <a:solidFill>
                  <a:schemeClr val="tx1">
                    <a:lumMod val="50000"/>
                    <a:lumOff val="50000"/>
                  </a:schemeClr>
                </a:solidFill>
                <a:latin typeface="Calibri" panose="020F0502020204030204" pitchFamily="34" charset="0"/>
                <a:ea typeface="+mn-ea"/>
                <a:cs typeface="+mn-cs"/>
              </a:rPr>
              <a:t>Report.</a:t>
            </a:r>
            <a:endParaRPr lang="en-US" sz="1100" b="1" i="1" kern="1200" dirty="0">
              <a:solidFill>
                <a:schemeClr val="tx1">
                  <a:lumMod val="50000"/>
                  <a:lumOff val="50000"/>
                </a:schemeClr>
              </a:solidFill>
              <a:latin typeface="Calibri" panose="020F0502020204030204" pitchFamily="34" charset="0"/>
              <a:ea typeface="+mn-ea"/>
              <a:cs typeface="+mn-cs"/>
            </a:endParaRPr>
          </a:p>
        </p:txBody>
      </p:sp>
    </p:spTree>
    <p:extLst>
      <p:ext uri="{BB962C8B-B14F-4D97-AF65-F5344CB8AC3E}">
        <p14:creationId xmlns:p14="http://schemas.microsoft.com/office/powerpoint/2010/main" val="2546329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B5238-1C66-4519-90F3-FF0221FF1D66}" type="datetime1">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36367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2E562B-EE47-4CFB-B8F9-13A2BF0D3073}" type="datetime1">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106750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B1EED4-632A-49E5-ABF2-DED323D1CB83}" type="datetime1">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331635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DC2A3-D62B-4E36-92F9-1244B7F47295}" type="datetime1">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77240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C53C26-A997-4324-86BF-5B9F2DF9AEE5}" type="datetime1">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17251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977708-12EE-485A-9D83-27A679183183}" type="datetime1">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325894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8C8C15-5789-4FD4-8268-E7F197032503}" type="datetime1">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25589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2EF12-D2A4-40AB-A480-08BE0E0B9A97}" type="datetime1">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117723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C33D87-3781-466B-B0D6-DC858744A2BD}" type="datetime1">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398819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B0FB5-8D80-41B5-983D-AB65BB49A75C}" type="datetime1">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37B2-FF8D-48F9-B2E0-2BD7AC1D0630}" type="slidenum">
              <a:rPr lang="en-US" smtClean="0"/>
              <a:t>‹#›</a:t>
            </a:fld>
            <a:endParaRPr lang="en-US"/>
          </a:p>
        </p:txBody>
      </p:sp>
    </p:spTree>
    <p:extLst>
      <p:ext uri="{BB962C8B-B14F-4D97-AF65-F5344CB8AC3E}">
        <p14:creationId xmlns:p14="http://schemas.microsoft.com/office/powerpoint/2010/main" val="115097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7B3C050-0AE3-4F4E-8D87-44B930E0E708}" type="datetime1">
              <a:rPr lang="en-US" smtClean="0"/>
              <a:t>2/21/2017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9C337B2-FF8D-48F9-B2E0-2BD7AC1D0630}" type="slidenum">
              <a:rPr lang="en-US" smtClean="0"/>
              <a:t>‹#›</a:t>
            </a:fld>
            <a:endParaRPr lang="en-US"/>
          </a:p>
        </p:txBody>
      </p:sp>
    </p:spTree>
    <p:extLst>
      <p:ext uri="{BB962C8B-B14F-4D97-AF65-F5344CB8AC3E}">
        <p14:creationId xmlns:p14="http://schemas.microsoft.com/office/powerpoint/2010/main" val="2673410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 Id="rId9"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6.emf"/></Relationships>
</file>

<file path=ppt/slides/_rels/slide1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emf"/></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59.emf"/></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59.emf"/><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2.emf"/><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hart" Target="../charts/chart2.xml"/><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6.emf"/><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chart" Target="../charts/chart3.xml"/><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emf"/><Relationship Id="rId7"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chart" Target="../charts/chart4.xml"/><Relationship Id="rId9"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chart" Target="../charts/chart5.xml"/><Relationship Id="rId7"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chart" Target="../charts/chart6.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chart" Target="../charts/chart7.xml"/><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48.emf"/><Relationship Id="rId10" Type="http://schemas.openxmlformats.org/officeDocument/2006/relationships/image" Target="../media/image43.emf"/><Relationship Id="rId4" Type="http://schemas.openxmlformats.org/officeDocument/2006/relationships/image" Target="../media/image30.emf"/><Relationship Id="rId9" Type="http://schemas.openxmlformats.org/officeDocument/2006/relationships/image" Target="../media/image42.emf"/><Relationship Id="rId14" Type="http://schemas.openxmlformats.org/officeDocument/2006/relationships/image" Target="../media/image4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0" y="8706918"/>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2"/>
          <a:stretch>
            <a:fillRect/>
          </a:stretch>
        </p:blipFill>
        <p:spPr>
          <a:xfrm>
            <a:off x="709386" y="2519745"/>
            <a:ext cx="7063014" cy="6195809"/>
          </a:xfrm>
          <a:prstGeom prst="rect">
            <a:avLst/>
          </a:prstGeom>
        </p:spPr>
      </p:pic>
      <p:sp>
        <p:nvSpPr>
          <p:cNvPr id="79" name="TextBox 78"/>
          <p:cNvSpPr txBox="1"/>
          <p:nvPr/>
        </p:nvSpPr>
        <p:spPr>
          <a:xfrm>
            <a:off x="260796" y="8736541"/>
            <a:ext cx="1787080" cy="400110"/>
          </a:xfrm>
          <a:prstGeom prst="rect">
            <a:avLst/>
          </a:prstGeom>
          <a:noFill/>
        </p:spPr>
        <p:txBody>
          <a:bodyPr wrap="square" rtlCol="0">
            <a:spAutoFit/>
          </a:bodyPr>
          <a:lstStyle/>
          <a:p>
            <a:r>
              <a:rPr lang="en-US" sz="2000" b="1" dirty="0" smtClean="0">
                <a:solidFill>
                  <a:srgbClr val="231F20"/>
                </a:solidFill>
              </a:rPr>
              <a:t>medaffairs.co</a:t>
            </a:r>
            <a:endParaRPr lang="en-US" sz="2000" b="1" dirty="0">
              <a:solidFill>
                <a:srgbClr val="231F20"/>
              </a:solidFill>
            </a:endParaRPr>
          </a:p>
        </p:txBody>
      </p:sp>
      <p:sp>
        <p:nvSpPr>
          <p:cNvPr id="80" name="TextBox 79"/>
          <p:cNvSpPr txBox="1"/>
          <p:nvPr/>
        </p:nvSpPr>
        <p:spPr>
          <a:xfrm>
            <a:off x="6124519" y="8736541"/>
            <a:ext cx="1304981" cy="400110"/>
          </a:xfrm>
          <a:prstGeom prst="rect">
            <a:avLst/>
          </a:prstGeom>
          <a:noFill/>
        </p:spPr>
        <p:txBody>
          <a:bodyPr wrap="square" rtlCol="0">
            <a:spAutoFit/>
          </a:bodyPr>
          <a:lstStyle/>
          <a:p>
            <a:r>
              <a:rPr lang="en-US" sz="2000" b="1" dirty="0" smtClean="0">
                <a:solidFill>
                  <a:srgbClr val="231F20"/>
                </a:solidFill>
              </a:rPr>
              <a:t>Feb, 2017</a:t>
            </a:r>
            <a:endParaRPr lang="en-US" sz="2000" b="1" dirty="0">
              <a:solidFill>
                <a:srgbClr val="231F20"/>
              </a:solidFill>
            </a:endParaRPr>
          </a:p>
        </p:txBody>
      </p:sp>
      <p:cxnSp>
        <p:nvCxnSpPr>
          <p:cNvPr id="81" name="Straight Connector 80"/>
          <p:cNvCxnSpPr/>
          <p:nvPr/>
        </p:nvCxnSpPr>
        <p:spPr>
          <a:xfrm>
            <a:off x="0" y="9136651"/>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929449" y="0"/>
            <a:ext cx="3842951" cy="1309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56071" y="304898"/>
            <a:ext cx="6512386" cy="1569660"/>
          </a:xfrm>
          <a:prstGeom prst="rect">
            <a:avLst/>
          </a:prstGeom>
          <a:noFill/>
        </p:spPr>
        <p:txBody>
          <a:bodyPr wrap="square" rtlCol="0">
            <a:spAutoFit/>
          </a:bodyPr>
          <a:lstStyle/>
          <a:p>
            <a:r>
              <a:rPr lang="en-US" sz="4800" b="1" dirty="0" smtClean="0">
                <a:solidFill>
                  <a:srgbClr val="477DC0"/>
                </a:solidFill>
                <a:latin typeface="Lato" panose="020F0502020204030203" pitchFamily="34" charset="0"/>
              </a:rPr>
              <a:t>What </a:t>
            </a:r>
            <a:r>
              <a:rPr lang="en-US" sz="4800" b="1" dirty="0">
                <a:solidFill>
                  <a:srgbClr val="477DC0"/>
                </a:solidFill>
                <a:latin typeface="Lato" panose="020F0502020204030203" pitchFamily="34" charset="0"/>
              </a:rPr>
              <a:t>Is </a:t>
            </a:r>
            <a:r>
              <a:rPr lang="en-US" sz="4800" b="1" dirty="0" smtClean="0">
                <a:solidFill>
                  <a:srgbClr val="477DC0"/>
                </a:solidFill>
                <a:latin typeface="Lato" panose="020F0502020204030203" pitchFamily="34" charset="0"/>
              </a:rPr>
              <a:t>An </a:t>
            </a:r>
          </a:p>
          <a:p>
            <a:r>
              <a:rPr lang="en-US" sz="4800" b="1" dirty="0" smtClean="0">
                <a:solidFill>
                  <a:srgbClr val="477DC0"/>
                </a:solidFill>
                <a:latin typeface="Lato" panose="020F0502020204030203" pitchFamily="34" charset="0"/>
              </a:rPr>
              <a:t>Effective </a:t>
            </a:r>
            <a:r>
              <a:rPr lang="en-US" sz="4800" b="1" dirty="0">
                <a:solidFill>
                  <a:srgbClr val="477DC0"/>
                </a:solidFill>
                <a:latin typeface="Lato" panose="020F0502020204030203" pitchFamily="34" charset="0"/>
              </a:rPr>
              <a:t>MSL CV?</a:t>
            </a:r>
          </a:p>
        </p:txBody>
      </p:sp>
      <p:sp>
        <p:nvSpPr>
          <p:cNvPr id="72" name="TextBox 71"/>
          <p:cNvSpPr txBox="1"/>
          <p:nvPr/>
        </p:nvSpPr>
        <p:spPr>
          <a:xfrm>
            <a:off x="556070" y="1818206"/>
            <a:ext cx="3824861" cy="707886"/>
          </a:xfrm>
          <a:prstGeom prst="rect">
            <a:avLst/>
          </a:prstGeom>
          <a:noFill/>
        </p:spPr>
        <p:txBody>
          <a:bodyPr wrap="square" rtlCol="0">
            <a:spAutoFit/>
          </a:bodyPr>
          <a:lstStyle/>
          <a:p>
            <a:r>
              <a:rPr lang="en-US" sz="2000" b="1" dirty="0">
                <a:solidFill>
                  <a:srgbClr val="231F20"/>
                </a:solidFill>
              </a:rPr>
              <a:t>A Global Survey for Hiring Managers </a:t>
            </a:r>
            <a:r>
              <a:rPr lang="en-US" sz="2000" b="1" dirty="0" smtClean="0">
                <a:solidFill>
                  <a:srgbClr val="231F20"/>
                </a:solidFill>
              </a:rPr>
              <a:t>and Recruiters </a:t>
            </a:r>
            <a:r>
              <a:rPr lang="en-US" sz="2000" b="1" dirty="0"/>
              <a:t>Report</a:t>
            </a:r>
            <a:endParaRPr lang="en-US" sz="2000" b="1" dirty="0">
              <a:solidFill>
                <a:srgbClr val="231F20"/>
              </a:solidFill>
            </a:endParaRPr>
          </a:p>
        </p:txBody>
      </p:sp>
      <p:sp>
        <p:nvSpPr>
          <p:cNvPr id="2" name="Slide Number Placeholder 1"/>
          <p:cNvSpPr>
            <a:spLocks noGrp="1"/>
          </p:cNvSpPr>
          <p:nvPr>
            <p:ph type="sldNum" sz="quarter" idx="12"/>
          </p:nvPr>
        </p:nvSpPr>
        <p:spPr/>
        <p:txBody>
          <a:bodyPr/>
          <a:lstStyle/>
          <a:p>
            <a:fld id="{59C337B2-FF8D-48F9-B2E0-2BD7AC1D0630}" type="slidenum">
              <a:rPr lang="en-US" smtClean="0"/>
              <a:pPr/>
              <a:t>1</a:t>
            </a:fld>
            <a:endParaRPr lang="en-US"/>
          </a:p>
        </p:txBody>
      </p:sp>
      <p:sp>
        <p:nvSpPr>
          <p:cNvPr id="3" name="Rectangle 2"/>
          <p:cNvSpPr/>
          <p:nvPr/>
        </p:nvSpPr>
        <p:spPr>
          <a:xfrm>
            <a:off x="3238500" y="9322649"/>
            <a:ext cx="1651000" cy="73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248438" y="9461665"/>
            <a:ext cx="3952859" cy="338554"/>
          </a:xfrm>
          <a:prstGeom prst="rect">
            <a:avLst/>
          </a:prstGeom>
          <a:noFill/>
        </p:spPr>
        <p:txBody>
          <a:bodyPr wrap="square" rtlCol="0">
            <a:spAutoFit/>
          </a:bodyPr>
          <a:lstStyle/>
          <a:p>
            <a:r>
              <a:rPr lang="en-US" sz="1600" dirty="0" smtClean="0">
                <a:solidFill>
                  <a:srgbClr val="231F20"/>
                </a:solidFill>
              </a:rPr>
              <a:t>© Medical Affairs Center of Influence, 2017</a:t>
            </a:r>
            <a:endParaRPr lang="en-US" sz="1600" dirty="0">
              <a:solidFill>
                <a:srgbClr val="231F20"/>
              </a:solidFill>
            </a:endParaRPr>
          </a:p>
        </p:txBody>
      </p:sp>
    </p:spTree>
    <p:extLst>
      <p:ext uri="{BB962C8B-B14F-4D97-AF65-F5344CB8AC3E}">
        <p14:creationId xmlns:p14="http://schemas.microsoft.com/office/powerpoint/2010/main" val="59416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1647689" y="3019036"/>
            <a:ext cx="3403600"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Experience in </a:t>
            </a:r>
            <a:r>
              <a:rPr lang="en-US" sz="1400" dirty="0" err="1" smtClean="0">
                <a:solidFill>
                  <a:srgbClr val="58595B"/>
                </a:solidFill>
                <a:latin typeface="Calibri" panose="020F0502020204030204" pitchFamily="34" charset="0"/>
              </a:rPr>
              <a:t>recognised</a:t>
            </a:r>
            <a:r>
              <a:rPr lang="en-US" sz="1400" dirty="0" smtClean="0">
                <a:solidFill>
                  <a:srgbClr val="58595B"/>
                </a:solidFill>
                <a:latin typeface="Calibri" panose="020F0502020204030204" pitchFamily="34" charset="0"/>
              </a:rPr>
              <a:t> companies</a:t>
            </a:r>
          </a:p>
          <a:p>
            <a:pPr algn="r"/>
            <a:r>
              <a:rPr lang="en-US" sz="1200" b="1" i="1" dirty="0">
                <a:solidFill>
                  <a:srgbClr val="4CC3D4"/>
                </a:solidFill>
                <a:latin typeface="Calibri" panose="020F0502020204030204" pitchFamily="34" charset="0"/>
              </a:rPr>
              <a:t>Responses: </a:t>
            </a:r>
            <a:r>
              <a:rPr lang="en-US" sz="1200" b="1" i="1" dirty="0" smtClean="0">
                <a:solidFill>
                  <a:srgbClr val="4CC3D4"/>
                </a:solidFill>
                <a:latin typeface="Calibri" panose="020F0502020204030204" pitchFamily="34" charset="0"/>
              </a:rPr>
              <a:t>31</a:t>
            </a:r>
            <a:endParaRPr lang="en-US" sz="1200" b="1" i="1" dirty="0">
              <a:solidFill>
                <a:srgbClr val="4CC3D4"/>
              </a:solidFill>
              <a:latin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946786897"/>
              </p:ext>
            </p:extLst>
          </p:nvPr>
        </p:nvGraphicFramePr>
        <p:xfrm>
          <a:off x="5020555" y="1319213"/>
          <a:ext cx="2538763" cy="6007322"/>
        </p:xfrm>
        <a:graphic>
          <a:graphicData uri="http://schemas.openxmlformats.org/drawingml/2006/chart">
            <c:chart xmlns:c="http://schemas.openxmlformats.org/drawingml/2006/chart" xmlns:r="http://schemas.openxmlformats.org/officeDocument/2006/relationships" r:id="rId3"/>
          </a:graphicData>
        </a:graphic>
      </p:graphicFrame>
      <p:sp>
        <p:nvSpPr>
          <p:cNvPr id="102" name="TextBox 101"/>
          <p:cNvSpPr txBox="1"/>
          <p:nvPr/>
        </p:nvSpPr>
        <p:spPr>
          <a:xfrm>
            <a:off x="918058" y="3488765"/>
            <a:ext cx="4133231" cy="707886"/>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Relevant keywords, like "KOL engagement"</a:t>
            </a:r>
          </a:p>
          <a:p>
            <a:pPr algn="r"/>
            <a:r>
              <a:rPr lang="en-US" sz="1400" dirty="0" smtClean="0">
                <a:solidFill>
                  <a:srgbClr val="58595B"/>
                </a:solidFill>
                <a:latin typeface="Calibri" panose="020F0502020204030204" pitchFamily="34" charset="0"/>
              </a:rPr>
              <a:t>"Investigator Initiated Trial", "Advisory Board", et</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30</a:t>
            </a:r>
            <a:endParaRPr lang="en-US" sz="1200" b="1" i="1" dirty="0">
              <a:solidFill>
                <a:srgbClr val="4CC3D4"/>
              </a:solidFill>
              <a:latin typeface="Calibri" panose="020F0502020204030204" pitchFamily="34" charset="0"/>
            </a:endParaRPr>
          </a:p>
        </p:txBody>
      </p:sp>
      <p:sp>
        <p:nvSpPr>
          <p:cNvPr id="3" name="TextBox 2"/>
          <p:cNvSpPr txBox="1"/>
          <p:nvPr/>
        </p:nvSpPr>
        <p:spPr>
          <a:xfrm>
            <a:off x="622986" y="1080290"/>
            <a:ext cx="5965095" cy="1015663"/>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5 MOST IMPORTANT FEATURES DO YOU</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CHECK IN THE MSL CANDIDATE CV AT THE </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SCREENING?</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114539" y="1970381"/>
            <a:ext cx="1936750"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Career progression</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36</a:t>
            </a:r>
            <a:endParaRPr lang="en-US" sz="1200" b="1" i="1" dirty="0">
              <a:solidFill>
                <a:srgbClr val="4CC3D4"/>
              </a:solidFill>
              <a:latin typeface="Calibri" panose="020F0502020204030204" pitchFamily="34" charset="0"/>
            </a:endParaRPr>
          </a:p>
        </p:txBody>
      </p:sp>
      <p:sp>
        <p:nvSpPr>
          <p:cNvPr id="101" name="TextBox 100"/>
          <p:cNvSpPr txBox="1"/>
          <p:nvPr/>
        </p:nvSpPr>
        <p:spPr>
          <a:xfrm>
            <a:off x="2343131" y="4111167"/>
            <a:ext cx="2708158"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Increasing level of responsibility</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26</a:t>
            </a:r>
            <a:endParaRPr lang="en-US" sz="1200" b="1" i="1" dirty="0">
              <a:solidFill>
                <a:srgbClr val="4CC3D4"/>
              </a:solidFill>
              <a:latin typeface="Calibri" panose="020F0502020204030204" pitchFamily="34" charset="0"/>
            </a:endParaRPr>
          </a:p>
        </p:txBody>
      </p:sp>
      <p:sp>
        <p:nvSpPr>
          <p:cNvPr id="103" name="TextBox 102"/>
          <p:cNvSpPr txBox="1"/>
          <p:nvPr/>
        </p:nvSpPr>
        <p:spPr>
          <a:xfrm>
            <a:off x="2779164" y="5650668"/>
            <a:ext cx="2272125"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Explained gaps in career</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11</a:t>
            </a:r>
            <a:endParaRPr lang="en-US" sz="1200" b="1" i="1" dirty="0">
              <a:solidFill>
                <a:srgbClr val="4CC3D4"/>
              </a:solidFill>
              <a:latin typeface="Calibri" panose="020F0502020204030204" pitchFamily="34" charset="0"/>
            </a:endParaRPr>
          </a:p>
        </p:txBody>
      </p:sp>
      <p:sp>
        <p:nvSpPr>
          <p:cNvPr id="104" name="TextBox 103"/>
          <p:cNvSpPr txBox="1"/>
          <p:nvPr/>
        </p:nvSpPr>
        <p:spPr>
          <a:xfrm>
            <a:off x="3070739" y="4575035"/>
            <a:ext cx="1980550"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Spelling and grammar</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21</a:t>
            </a:r>
            <a:endParaRPr lang="en-US" sz="1200" b="1" i="1" dirty="0">
              <a:solidFill>
                <a:srgbClr val="4CC3D4"/>
              </a:solidFill>
              <a:latin typeface="Calibri" panose="020F0502020204030204" pitchFamily="34" charset="0"/>
            </a:endParaRPr>
          </a:p>
        </p:txBody>
      </p:sp>
      <p:sp>
        <p:nvSpPr>
          <p:cNvPr id="105" name="TextBox 104"/>
          <p:cNvSpPr txBox="1"/>
          <p:nvPr/>
        </p:nvSpPr>
        <p:spPr>
          <a:xfrm>
            <a:off x="2454758" y="2537292"/>
            <a:ext cx="2596531"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Ability to clearly present ideas</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35</a:t>
            </a:r>
            <a:endParaRPr lang="en-US" sz="1200" b="1" i="1" dirty="0">
              <a:solidFill>
                <a:srgbClr val="4CC3D4"/>
              </a:solidFill>
              <a:latin typeface="Calibri" panose="020F0502020204030204" pitchFamily="34" charset="0"/>
            </a:endParaRPr>
          </a:p>
        </p:txBody>
      </p:sp>
      <p:sp>
        <p:nvSpPr>
          <p:cNvPr id="106" name="TextBox 105"/>
          <p:cNvSpPr txBox="1"/>
          <p:nvPr/>
        </p:nvSpPr>
        <p:spPr>
          <a:xfrm>
            <a:off x="2637415" y="6698294"/>
            <a:ext cx="2413874"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Online footprints</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1</a:t>
            </a:r>
            <a:endParaRPr lang="en-US" sz="1200" b="1" i="1" dirty="0">
              <a:solidFill>
                <a:srgbClr val="4CC3D4"/>
              </a:solidFill>
              <a:latin typeface="Calibri" panose="020F0502020204030204" pitchFamily="34" charset="0"/>
            </a:endParaRPr>
          </a:p>
        </p:txBody>
      </p:sp>
      <p:sp>
        <p:nvSpPr>
          <p:cNvPr id="107" name="TextBox 106"/>
          <p:cNvSpPr txBox="1"/>
          <p:nvPr/>
        </p:nvSpPr>
        <p:spPr>
          <a:xfrm>
            <a:off x="3097289" y="5125380"/>
            <a:ext cx="1954000"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Clear target position</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18</a:t>
            </a:r>
            <a:endParaRPr lang="en-US" sz="1200" b="1" i="1" dirty="0">
              <a:solidFill>
                <a:srgbClr val="4CC3D4"/>
              </a:solidFill>
              <a:latin typeface="Calibri" panose="020F0502020204030204" pitchFamily="34" charset="0"/>
            </a:endParaRPr>
          </a:p>
        </p:txBody>
      </p:sp>
      <p:sp>
        <p:nvSpPr>
          <p:cNvPr id="108" name="TextBox 107"/>
          <p:cNvSpPr txBox="1"/>
          <p:nvPr/>
        </p:nvSpPr>
        <p:spPr>
          <a:xfrm>
            <a:off x="2637415" y="6166187"/>
            <a:ext cx="2413874"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Other - Write In (Required)</a:t>
            </a:r>
          </a:p>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5</a:t>
            </a:r>
            <a:endParaRPr lang="en-US" sz="1200" b="1" i="1" dirty="0">
              <a:solidFill>
                <a:srgbClr val="4CC3D4"/>
              </a:solidFill>
              <a:latin typeface="Calibri" panose="020F0502020204030204" pitchFamily="34" charset="0"/>
            </a:endParaRPr>
          </a:p>
        </p:txBody>
      </p:sp>
      <p:grpSp>
        <p:nvGrpSpPr>
          <p:cNvPr id="12" name="Group 11"/>
          <p:cNvGrpSpPr/>
          <p:nvPr/>
        </p:nvGrpSpPr>
        <p:grpSpPr>
          <a:xfrm>
            <a:off x="1125076" y="7249126"/>
            <a:ext cx="5522248" cy="2043435"/>
            <a:chOff x="983327" y="7241506"/>
            <a:chExt cx="5522248" cy="2043435"/>
          </a:xfrm>
        </p:grpSpPr>
        <p:sp>
          <p:nvSpPr>
            <p:cNvPr id="79" name="Rectangle 10"/>
            <p:cNvSpPr>
              <a:spLocks noChangeArrowheads="1"/>
            </p:cNvSpPr>
            <p:nvPr/>
          </p:nvSpPr>
          <p:spPr bwMode="auto">
            <a:xfrm>
              <a:off x="983327" y="7566748"/>
              <a:ext cx="5522248" cy="1460413"/>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1082905" y="8151260"/>
              <a:ext cx="4722678"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Special projects and responsibilities outside of what is expected of a MSL</a:t>
              </a:r>
              <a:endParaRPr lang="en-US" sz="1050" b="1" i="1" dirty="0">
                <a:solidFill>
                  <a:srgbClr val="1C75BC"/>
                </a:solidFill>
                <a:latin typeface="Calibri" panose="020F0502020204030204" pitchFamily="34" charset="0"/>
              </a:endParaRPr>
            </a:p>
          </p:txBody>
        </p:sp>
        <p:sp>
          <p:nvSpPr>
            <p:cNvPr id="73" name="Rectangle 11"/>
            <p:cNvSpPr>
              <a:spLocks noChangeArrowheads="1"/>
            </p:cNvSpPr>
            <p:nvPr/>
          </p:nvSpPr>
          <p:spPr bwMode="auto">
            <a:xfrm>
              <a:off x="2235231" y="7347124"/>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ound Same Side Corner Rectangle 73"/>
            <p:cNvSpPr/>
            <p:nvPr/>
          </p:nvSpPr>
          <p:spPr>
            <a:xfrm>
              <a:off x="983328" y="7241506"/>
              <a:ext cx="5522247"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83329" y="7453702"/>
              <a:ext cx="5522246" cy="1814973"/>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020913" y="7282181"/>
              <a:ext cx="2279569"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Other - Write In (Required)</a:t>
              </a:r>
              <a:endParaRPr lang="en-US" sz="1200" b="1" dirty="0">
                <a:solidFill>
                  <a:schemeClr val="bg1"/>
                </a:solidFill>
                <a:latin typeface="Calibri" panose="020F0502020204030204" pitchFamily="34" charset="0"/>
              </a:endParaRPr>
            </a:p>
          </p:txBody>
        </p:sp>
        <p:sp>
          <p:nvSpPr>
            <p:cNvPr id="77" name="TextBox 76"/>
            <p:cNvSpPr txBox="1"/>
            <p:nvPr/>
          </p:nvSpPr>
          <p:spPr>
            <a:xfrm>
              <a:off x="3259788" y="8383445"/>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80" name="TextBox 79"/>
            <p:cNvSpPr txBox="1"/>
            <p:nvPr/>
          </p:nvSpPr>
          <p:spPr>
            <a:xfrm>
              <a:off x="1082904" y="7573735"/>
              <a:ext cx="161435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Amount of experience</a:t>
              </a:r>
              <a:endParaRPr lang="en-US" sz="1050" b="1" i="1" dirty="0">
                <a:solidFill>
                  <a:srgbClr val="1C75BC"/>
                </a:solidFill>
                <a:latin typeface="Calibri" panose="020F0502020204030204" pitchFamily="34" charset="0"/>
              </a:endParaRPr>
            </a:p>
          </p:txBody>
        </p:sp>
        <p:pic>
          <p:nvPicPr>
            <p:cNvPr id="81" name="Picture 80"/>
            <p:cNvPicPr>
              <a:picLocks noChangeAspect="1"/>
            </p:cNvPicPr>
            <p:nvPr/>
          </p:nvPicPr>
          <p:blipFill>
            <a:blip r:embed="rId4"/>
            <a:stretch>
              <a:fillRect/>
            </a:stretch>
          </p:blipFill>
          <p:spPr>
            <a:xfrm>
              <a:off x="983329" y="7836260"/>
              <a:ext cx="5522246" cy="315000"/>
            </a:xfrm>
            <a:prstGeom prst="rect">
              <a:avLst/>
            </a:prstGeom>
          </p:spPr>
        </p:pic>
        <p:sp>
          <p:nvSpPr>
            <p:cNvPr id="82" name="TextBox 81"/>
            <p:cNvSpPr txBox="1"/>
            <p:nvPr/>
          </p:nvSpPr>
          <p:spPr>
            <a:xfrm>
              <a:off x="6043017" y="786961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83" name="TextBox 82"/>
            <p:cNvSpPr txBox="1"/>
            <p:nvPr/>
          </p:nvSpPr>
          <p:spPr>
            <a:xfrm>
              <a:off x="1082905" y="7869618"/>
              <a:ext cx="2474752"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Education</a:t>
              </a:r>
              <a:endParaRPr lang="en-US" sz="1050" b="1" i="1" dirty="0">
                <a:solidFill>
                  <a:srgbClr val="1C75BC"/>
                </a:solidFill>
                <a:latin typeface="Calibri" panose="020F0502020204030204" pitchFamily="34" charset="0"/>
              </a:endParaRPr>
            </a:p>
          </p:txBody>
        </p:sp>
        <p:pic>
          <p:nvPicPr>
            <p:cNvPr id="88" name="Picture 87"/>
            <p:cNvPicPr>
              <a:picLocks noChangeAspect="1"/>
            </p:cNvPicPr>
            <p:nvPr/>
          </p:nvPicPr>
          <p:blipFill>
            <a:blip r:embed="rId4"/>
            <a:stretch>
              <a:fillRect/>
            </a:stretch>
          </p:blipFill>
          <p:spPr>
            <a:xfrm>
              <a:off x="983329" y="8413785"/>
              <a:ext cx="5522246" cy="315000"/>
            </a:xfrm>
            <a:prstGeom prst="rect">
              <a:avLst/>
            </a:prstGeom>
          </p:spPr>
        </p:pic>
        <p:sp>
          <p:nvSpPr>
            <p:cNvPr id="90" name="TextBox 89"/>
            <p:cNvSpPr txBox="1"/>
            <p:nvPr/>
          </p:nvSpPr>
          <p:spPr>
            <a:xfrm>
              <a:off x="6043017" y="8447143"/>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92" name="TextBox 91"/>
            <p:cNvSpPr txBox="1"/>
            <p:nvPr/>
          </p:nvSpPr>
          <p:spPr>
            <a:xfrm>
              <a:off x="1082906" y="8447143"/>
              <a:ext cx="2573202"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Relevant therapeutic area exposure</a:t>
              </a:r>
              <a:endParaRPr lang="en-US" sz="1050" b="1" i="1" dirty="0">
                <a:solidFill>
                  <a:srgbClr val="1C75BC"/>
                </a:solidFill>
                <a:latin typeface="Calibri" panose="020F0502020204030204" pitchFamily="34" charset="0"/>
              </a:endParaRPr>
            </a:p>
          </p:txBody>
        </p:sp>
        <p:sp>
          <p:nvSpPr>
            <p:cNvPr id="93" name="TextBox 92"/>
            <p:cNvSpPr txBox="1"/>
            <p:nvPr/>
          </p:nvSpPr>
          <p:spPr>
            <a:xfrm>
              <a:off x="6043017" y="872744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94" name="TextBox 93"/>
            <p:cNvSpPr txBox="1"/>
            <p:nvPr/>
          </p:nvSpPr>
          <p:spPr>
            <a:xfrm>
              <a:off x="1082905" y="8727448"/>
              <a:ext cx="3302802"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What types of drugs have they supported</a:t>
              </a:r>
              <a:endParaRPr lang="en-US" sz="1050" b="1" i="1" dirty="0">
                <a:solidFill>
                  <a:srgbClr val="1C75BC"/>
                </a:solidFill>
                <a:latin typeface="Calibri" panose="020F0502020204030204" pitchFamily="34" charset="0"/>
              </a:endParaRPr>
            </a:p>
          </p:txBody>
        </p:sp>
        <p:sp>
          <p:nvSpPr>
            <p:cNvPr id="96" name="TextBox 95"/>
            <p:cNvSpPr txBox="1"/>
            <p:nvPr/>
          </p:nvSpPr>
          <p:spPr>
            <a:xfrm>
              <a:off x="6043017" y="902333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6</a:t>
              </a:r>
              <a:endParaRPr lang="en-US" sz="1050" b="1" i="1" dirty="0">
                <a:solidFill>
                  <a:srgbClr val="1C75BC"/>
                </a:solidFill>
                <a:latin typeface="Calibri" panose="020F0502020204030204" pitchFamily="34" charset="0"/>
              </a:endParaRPr>
            </a:p>
          </p:txBody>
        </p:sp>
        <p:sp>
          <p:nvSpPr>
            <p:cNvPr id="97" name="TextBox 96"/>
            <p:cNvSpPr txBox="1"/>
            <p:nvPr/>
          </p:nvSpPr>
          <p:spPr>
            <a:xfrm>
              <a:off x="1082906" y="9023331"/>
              <a:ext cx="653515"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10" name="TextBox 109"/>
            <p:cNvSpPr txBox="1"/>
            <p:nvPr/>
          </p:nvSpPr>
          <p:spPr>
            <a:xfrm>
              <a:off x="6043017" y="758049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09" name="TextBox 108"/>
            <p:cNvSpPr txBox="1"/>
            <p:nvPr/>
          </p:nvSpPr>
          <p:spPr>
            <a:xfrm>
              <a:off x="6043017" y="813350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60" name="TextBox 59"/>
            <p:cNvSpPr txBox="1"/>
            <p:nvPr/>
          </p:nvSpPr>
          <p:spPr>
            <a:xfrm>
              <a:off x="5693024" y="7282181"/>
              <a:ext cx="703262"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Count</a:t>
              </a:r>
            </a:p>
          </p:txBody>
        </p:sp>
      </p:grpSp>
      <p:sp>
        <p:nvSpPr>
          <p:cNvPr id="125" name="Rectangle 124"/>
          <p:cNvSpPr/>
          <p:nvPr/>
        </p:nvSpPr>
        <p:spPr>
          <a:xfrm>
            <a:off x="5162549" y="2267474"/>
            <a:ext cx="1688307"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162550" y="2795588"/>
            <a:ext cx="1643064"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162549" y="3310484"/>
            <a:ext cx="1459706"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162550" y="3831111"/>
            <a:ext cx="1407319"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162550" y="4351738"/>
            <a:ext cx="1219199"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162550" y="4872365"/>
            <a:ext cx="987425"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162550" y="5392992"/>
            <a:ext cx="847725"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162550" y="5913619"/>
            <a:ext cx="517525"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162550" y="6434246"/>
            <a:ext cx="231775"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162550" y="6958136"/>
            <a:ext cx="45719" cy="184892"/>
          </a:xfrm>
          <a:prstGeom prst="rect">
            <a:avLst/>
          </a:prstGeom>
          <a:solidFill>
            <a:srgbClr val="D54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222083" y="2107393"/>
            <a:ext cx="638316" cy="307777"/>
          </a:xfrm>
          <a:prstGeom prst="rect">
            <a:avLst/>
          </a:prstGeom>
          <a:noFill/>
        </p:spPr>
        <p:txBody>
          <a:bodyPr wrap="none" rtlCol="0">
            <a:spAutoFit/>
          </a:bodyPr>
          <a:lstStyle/>
          <a:p>
            <a:r>
              <a:rPr lang="en-US" sz="1400" b="1" dirty="0">
                <a:solidFill>
                  <a:schemeClr val="bg1"/>
                </a:solidFill>
              </a:rPr>
              <a:t>75.0%</a:t>
            </a:r>
          </a:p>
        </p:txBody>
      </p:sp>
      <p:sp>
        <p:nvSpPr>
          <p:cNvPr id="135" name="TextBox 134"/>
          <p:cNvSpPr txBox="1"/>
          <p:nvPr/>
        </p:nvSpPr>
        <p:spPr>
          <a:xfrm>
            <a:off x="6176061" y="2639893"/>
            <a:ext cx="638316" cy="307777"/>
          </a:xfrm>
          <a:prstGeom prst="rect">
            <a:avLst/>
          </a:prstGeom>
          <a:noFill/>
        </p:spPr>
        <p:txBody>
          <a:bodyPr wrap="none" rtlCol="0">
            <a:spAutoFit/>
          </a:bodyPr>
          <a:lstStyle/>
          <a:p>
            <a:r>
              <a:rPr lang="en-US" sz="1400" b="1" dirty="0">
                <a:solidFill>
                  <a:schemeClr val="bg1"/>
                </a:solidFill>
              </a:rPr>
              <a:t>72.9%</a:t>
            </a:r>
          </a:p>
        </p:txBody>
      </p:sp>
      <p:sp>
        <p:nvSpPr>
          <p:cNvPr id="136" name="TextBox 135"/>
          <p:cNvSpPr txBox="1"/>
          <p:nvPr/>
        </p:nvSpPr>
        <p:spPr>
          <a:xfrm>
            <a:off x="5984082" y="3155636"/>
            <a:ext cx="638316" cy="307777"/>
          </a:xfrm>
          <a:prstGeom prst="rect">
            <a:avLst/>
          </a:prstGeom>
          <a:noFill/>
        </p:spPr>
        <p:txBody>
          <a:bodyPr wrap="none" rtlCol="0">
            <a:spAutoFit/>
          </a:bodyPr>
          <a:lstStyle/>
          <a:p>
            <a:r>
              <a:rPr lang="en-US" sz="1400" b="1" dirty="0">
                <a:solidFill>
                  <a:schemeClr val="bg1"/>
                </a:solidFill>
              </a:rPr>
              <a:t>64.6%</a:t>
            </a:r>
          </a:p>
        </p:txBody>
      </p:sp>
      <p:sp>
        <p:nvSpPr>
          <p:cNvPr id="137" name="TextBox 136"/>
          <p:cNvSpPr txBox="1"/>
          <p:nvPr/>
        </p:nvSpPr>
        <p:spPr>
          <a:xfrm>
            <a:off x="5981375" y="3681299"/>
            <a:ext cx="638316" cy="307777"/>
          </a:xfrm>
          <a:prstGeom prst="rect">
            <a:avLst/>
          </a:prstGeom>
          <a:noFill/>
        </p:spPr>
        <p:txBody>
          <a:bodyPr wrap="none" rtlCol="0">
            <a:spAutoFit/>
          </a:bodyPr>
          <a:lstStyle/>
          <a:p>
            <a:r>
              <a:rPr lang="en-US" sz="1400" b="1" dirty="0">
                <a:solidFill>
                  <a:schemeClr val="bg1"/>
                </a:solidFill>
              </a:rPr>
              <a:t>62.5%</a:t>
            </a:r>
          </a:p>
        </p:txBody>
      </p:sp>
      <p:sp>
        <p:nvSpPr>
          <p:cNvPr id="138" name="TextBox 137"/>
          <p:cNvSpPr txBox="1"/>
          <p:nvPr/>
        </p:nvSpPr>
        <p:spPr>
          <a:xfrm>
            <a:off x="5778740" y="4214583"/>
            <a:ext cx="638316" cy="307777"/>
          </a:xfrm>
          <a:prstGeom prst="rect">
            <a:avLst/>
          </a:prstGeom>
          <a:noFill/>
        </p:spPr>
        <p:txBody>
          <a:bodyPr wrap="none" rtlCol="0">
            <a:spAutoFit/>
          </a:bodyPr>
          <a:lstStyle/>
          <a:p>
            <a:r>
              <a:rPr lang="en-US" sz="1400" b="1" dirty="0">
                <a:solidFill>
                  <a:schemeClr val="bg1"/>
                </a:solidFill>
              </a:rPr>
              <a:t>54.2%</a:t>
            </a:r>
          </a:p>
        </p:txBody>
      </p:sp>
      <p:sp>
        <p:nvSpPr>
          <p:cNvPr id="139" name="TextBox 138"/>
          <p:cNvSpPr txBox="1"/>
          <p:nvPr/>
        </p:nvSpPr>
        <p:spPr>
          <a:xfrm>
            <a:off x="5586412" y="4717071"/>
            <a:ext cx="638316" cy="307777"/>
          </a:xfrm>
          <a:prstGeom prst="rect">
            <a:avLst/>
          </a:prstGeom>
          <a:noFill/>
        </p:spPr>
        <p:txBody>
          <a:bodyPr wrap="none" rtlCol="0">
            <a:spAutoFit/>
          </a:bodyPr>
          <a:lstStyle/>
          <a:p>
            <a:r>
              <a:rPr lang="en-US" sz="1400" b="1" dirty="0">
                <a:solidFill>
                  <a:schemeClr val="bg1"/>
                </a:solidFill>
              </a:rPr>
              <a:t>43.8%</a:t>
            </a:r>
          </a:p>
        </p:txBody>
      </p:sp>
      <p:sp>
        <p:nvSpPr>
          <p:cNvPr id="140" name="TextBox 139"/>
          <p:cNvSpPr txBox="1"/>
          <p:nvPr/>
        </p:nvSpPr>
        <p:spPr>
          <a:xfrm>
            <a:off x="5449847" y="5237575"/>
            <a:ext cx="638316" cy="307777"/>
          </a:xfrm>
          <a:prstGeom prst="rect">
            <a:avLst/>
          </a:prstGeom>
          <a:noFill/>
        </p:spPr>
        <p:txBody>
          <a:bodyPr wrap="none" rtlCol="0">
            <a:spAutoFit/>
          </a:bodyPr>
          <a:lstStyle/>
          <a:p>
            <a:r>
              <a:rPr lang="en-US" sz="1400" b="1" dirty="0">
                <a:solidFill>
                  <a:schemeClr val="bg1"/>
                </a:solidFill>
              </a:rPr>
              <a:t>37.5%</a:t>
            </a:r>
          </a:p>
        </p:txBody>
      </p:sp>
      <p:sp>
        <p:nvSpPr>
          <p:cNvPr id="141" name="TextBox 140"/>
          <p:cNvSpPr txBox="1"/>
          <p:nvPr/>
        </p:nvSpPr>
        <p:spPr>
          <a:xfrm>
            <a:off x="5124409" y="5763834"/>
            <a:ext cx="638316" cy="307777"/>
          </a:xfrm>
          <a:prstGeom prst="rect">
            <a:avLst/>
          </a:prstGeom>
          <a:noFill/>
        </p:spPr>
        <p:txBody>
          <a:bodyPr wrap="none" rtlCol="0">
            <a:spAutoFit/>
          </a:bodyPr>
          <a:lstStyle/>
          <a:p>
            <a:r>
              <a:rPr lang="en-US" sz="1400" b="1" dirty="0">
                <a:solidFill>
                  <a:schemeClr val="bg1"/>
                </a:solidFill>
              </a:rPr>
              <a:t>22.9%</a:t>
            </a:r>
          </a:p>
        </p:txBody>
      </p:sp>
      <p:sp>
        <p:nvSpPr>
          <p:cNvPr id="142" name="TextBox 141"/>
          <p:cNvSpPr txBox="1"/>
          <p:nvPr/>
        </p:nvSpPr>
        <p:spPr>
          <a:xfrm>
            <a:off x="5364123" y="6310707"/>
            <a:ext cx="638316" cy="307777"/>
          </a:xfrm>
          <a:prstGeom prst="rect">
            <a:avLst/>
          </a:prstGeom>
          <a:noFill/>
        </p:spPr>
        <p:txBody>
          <a:bodyPr wrap="none" rtlCol="0">
            <a:spAutoFit/>
          </a:bodyPr>
          <a:lstStyle/>
          <a:p>
            <a:r>
              <a:rPr lang="en-US" sz="1400" b="1" dirty="0">
                <a:solidFill>
                  <a:srgbClr val="F26228"/>
                </a:solidFill>
              </a:rPr>
              <a:t>10.4%</a:t>
            </a:r>
          </a:p>
        </p:txBody>
      </p:sp>
      <p:sp>
        <p:nvSpPr>
          <p:cNvPr id="143" name="TextBox 142"/>
          <p:cNvSpPr txBox="1"/>
          <p:nvPr/>
        </p:nvSpPr>
        <p:spPr>
          <a:xfrm>
            <a:off x="5222318" y="6796009"/>
            <a:ext cx="546945" cy="307777"/>
          </a:xfrm>
          <a:prstGeom prst="rect">
            <a:avLst/>
          </a:prstGeom>
          <a:noFill/>
        </p:spPr>
        <p:txBody>
          <a:bodyPr wrap="none" rtlCol="0">
            <a:spAutoFit/>
          </a:bodyPr>
          <a:lstStyle/>
          <a:p>
            <a:r>
              <a:rPr lang="en-US" sz="1400" b="1" dirty="0">
                <a:solidFill>
                  <a:srgbClr val="F26228"/>
                </a:solidFill>
              </a:rPr>
              <a:t>2.1%</a:t>
            </a:r>
          </a:p>
        </p:txBody>
      </p:sp>
      <p:sp>
        <p:nvSpPr>
          <p:cNvPr id="2" name="Slide Number Placeholder 1"/>
          <p:cNvSpPr>
            <a:spLocks noGrp="1"/>
          </p:cNvSpPr>
          <p:nvPr>
            <p:ph type="sldNum" sz="quarter" idx="12"/>
          </p:nvPr>
        </p:nvSpPr>
        <p:spPr/>
        <p:txBody>
          <a:bodyPr/>
          <a:lstStyle/>
          <a:p>
            <a:fld id="{59C337B2-FF8D-48F9-B2E0-2BD7AC1D0630}" type="slidenum">
              <a:rPr lang="en-US" smtClean="0"/>
              <a:pPr/>
              <a:t>10</a:t>
            </a:fld>
            <a:endParaRPr lang="en-US"/>
          </a:p>
        </p:txBody>
      </p:sp>
    </p:spTree>
    <p:extLst>
      <p:ext uri="{BB962C8B-B14F-4D97-AF65-F5344CB8AC3E}">
        <p14:creationId xmlns:p14="http://schemas.microsoft.com/office/powerpoint/2010/main" val="312956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911600" y="2162175"/>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911600" y="2697179"/>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911600" y="3236692"/>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911600" y="3774605"/>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911600" y="4320023"/>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911600" y="4855697"/>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11600" y="5393366"/>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911600" y="5931855"/>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911600" y="6472434"/>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849680" y="7013965"/>
            <a:ext cx="3252159"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911600" y="7556373"/>
            <a:ext cx="3190240" cy="323477"/>
          </a:xfrm>
          <a:prstGeom prst="rect">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13577" y="2085091"/>
            <a:ext cx="3403600"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Relevant experience in Medical Affairs</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36</a:t>
            </a:r>
            <a:endParaRPr lang="en-US" sz="1200" b="1" i="1" dirty="0">
              <a:solidFill>
                <a:srgbClr val="616DAA"/>
              </a:solidFill>
              <a:latin typeface="Calibri" panose="020F0502020204030204" pitchFamily="34" charset="0"/>
            </a:endParaRPr>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0"/>
          <p:cNvSpPr>
            <a:spLocks noChangeArrowheads="1"/>
          </p:cNvSpPr>
          <p:nvPr/>
        </p:nvSpPr>
        <p:spPr bwMode="auto">
          <a:xfrm>
            <a:off x="1125076" y="8600188"/>
            <a:ext cx="5522248" cy="584512"/>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1"/>
          <p:cNvSpPr>
            <a:spLocks noChangeArrowheads="1"/>
          </p:cNvSpPr>
          <p:nvPr/>
        </p:nvSpPr>
        <p:spPr bwMode="auto">
          <a:xfrm>
            <a:off x="2376980" y="8380563"/>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ound Same Side Corner Rectangle 73"/>
          <p:cNvSpPr/>
          <p:nvPr/>
        </p:nvSpPr>
        <p:spPr>
          <a:xfrm>
            <a:off x="1125077" y="8274945"/>
            <a:ext cx="5522247"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25078" y="8487142"/>
            <a:ext cx="5522246" cy="697558"/>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162662" y="8315620"/>
            <a:ext cx="2279569"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Other - Write In (Required)</a:t>
            </a:r>
            <a:endParaRPr lang="en-US" sz="1200" b="1" dirty="0">
              <a:solidFill>
                <a:schemeClr val="bg1"/>
              </a:solidFill>
              <a:latin typeface="Calibri" panose="020F0502020204030204" pitchFamily="34" charset="0"/>
            </a:endParaRPr>
          </a:p>
        </p:txBody>
      </p:sp>
      <p:sp>
        <p:nvSpPr>
          <p:cNvPr id="80" name="TextBox 79"/>
          <p:cNvSpPr txBox="1"/>
          <p:nvPr/>
        </p:nvSpPr>
        <p:spPr>
          <a:xfrm>
            <a:off x="1224653" y="8607174"/>
            <a:ext cx="2948885"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Advanced qualification </a:t>
            </a:r>
            <a:r>
              <a:rPr lang="en-US" sz="1100" dirty="0" err="1" smtClean="0">
                <a:solidFill>
                  <a:srgbClr val="58595B"/>
                </a:solidFill>
                <a:latin typeface="Calibri" panose="020F0502020204030204" pitchFamily="34" charset="0"/>
              </a:rPr>
              <a:t>eg</a:t>
            </a:r>
            <a:r>
              <a:rPr lang="en-US" sz="1100" dirty="0" smtClean="0">
                <a:solidFill>
                  <a:srgbClr val="58595B"/>
                </a:solidFill>
                <a:latin typeface="Calibri" panose="020F0502020204030204" pitchFamily="34" charset="0"/>
              </a:rPr>
              <a:t>. MD, </a:t>
            </a:r>
            <a:r>
              <a:rPr lang="en-US" sz="1100" dirty="0" err="1" smtClean="0">
                <a:solidFill>
                  <a:srgbClr val="58595B"/>
                </a:solidFill>
                <a:latin typeface="Calibri" panose="020F0502020204030204" pitchFamily="34" charset="0"/>
              </a:rPr>
              <a:t>Pharmd</a:t>
            </a:r>
            <a:r>
              <a:rPr lang="en-US" sz="1100" dirty="0" smtClean="0">
                <a:solidFill>
                  <a:srgbClr val="58595B"/>
                </a:solidFill>
                <a:latin typeface="Calibri" panose="020F0502020204030204" pitchFamily="34" charset="0"/>
              </a:rPr>
              <a:t> </a:t>
            </a:r>
            <a:r>
              <a:rPr lang="en-US" sz="1100" dirty="0" err="1" smtClean="0">
                <a:solidFill>
                  <a:srgbClr val="58595B"/>
                </a:solidFill>
                <a:latin typeface="Calibri" panose="020F0502020204030204" pitchFamily="34" charset="0"/>
              </a:rPr>
              <a:t>etc</a:t>
            </a:r>
            <a:endParaRPr lang="en-US" sz="1050" b="1" i="1" dirty="0">
              <a:solidFill>
                <a:srgbClr val="1C75BC"/>
              </a:solidFill>
              <a:latin typeface="Calibri" panose="020F0502020204030204" pitchFamily="34" charset="0"/>
            </a:endParaRPr>
          </a:p>
        </p:txBody>
      </p:sp>
      <p:pic>
        <p:nvPicPr>
          <p:cNvPr id="81" name="Picture 80"/>
          <p:cNvPicPr>
            <a:picLocks noChangeAspect="1"/>
          </p:cNvPicPr>
          <p:nvPr/>
        </p:nvPicPr>
        <p:blipFill>
          <a:blip r:embed="rId3"/>
          <a:stretch>
            <a:fillRect/>
          </a:stretch>
        </p:blipFill>
        <p:spPr>
          <a:xfrm>
            <a:off x="1125078" y="8869699"/>
            <a:ext cx="5522246" cy="315000"/>
          </a:xfrm>
          <a:prstGeom prst="rect">
            <a:avLst/>
          </a:prstGeom>
        </p:spPr>
      </p:pic>
      <p:sp>
        <p:nvSpPr>
          <p:cNvPr id="82" name="TextBox 81"/>
          <p:cNvSpPr txBox="1"/>
          <p:nvPr/>
        </p:nvSpPr>
        <p:spPr>
          <a:xfrm>
            <a:off x="6184766" y="8903057"/>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83" name="TextBox 82"/>
          <p:cNvSpPr txBox="1"/>
          <p:nvPr/>
        </p:nvSpPr>
        <p:spPr>
          <a:xfrm>
            <a:off x="1224654" y="8903057"/>
            <a:ext cx="52140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10" name="TextBox 109"/>
          <p:cNvSpPr txBox="1"/>
          <p:nvPr/>
        </p:nvSpPr>
        <p:spPr>
          <a:xfrm>
            <a:off x="6184766" y="8613929"/>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3603238868"/>
              </p:ext>
            </p:extLst>
          </p:nvPr>
        </p:nvGraphicFramePr>
        <p:xfrm>
          <a:off x="3797857" y="1885950"/>
          <a:ext cx="2612031" cy="6266181"/>
        </p:xfrm>
        <a:graphic>
          <a:graphicData uri="http://schemas.openxmlformats.org/drawingml/2006/chart">
            <c:chart xmlns:c="http://schemas.openxmlformats.org/drawingml/2006/chart" xmlns:r="http://schemas.openxmlformats.org/officeDocument/2006/relationships" r:id="rId4"/>
          </a:graphicData>
        </a:graphic>
      </p:graphicFrame>
      <p:sp>
        <p:nvSpPr>
          <p:cNvPr id="58" name="TextBox 57"/>
          <p:cNvSpPr txBox="1"/>
          <p:nvPr/>
        </p:nvSpPr>
        <p:spPr>
          <a:xfrm>
            <a:off x="622986" y="1080290"/>
            <a:ext cx="6285695" cy="1015663"/>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ARE 3 MOST IMPORTANT FACTORS WHICH</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WILL INFLUENCE YOUR DECISION TO INVITE THE</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MSL</a:t>
            </a:r>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 </a:t>
            </a:r>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CANDIDATE ON FACE-TO-FACE INTERVIEW.</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59" name="TextBox 58"/>
          <p:cNvSpPr txBox="1"/>
          <p:nvPr/>
        </p:nvSpPr>
        <p:spPr>
          <a:xfrm>
            <a:off x="1473103" y="5318595"/>
            <a:ext cx="2344074" cy="492443"/>
          </a:xfrm>
          <a:prstGeom prst="rect">
            <a:avLst/>
          </a:prstGeom>
          <a:noFill/>
        </p:spPr>
        <p:txBody>
          <a:bodyPr wrap="square" rtlCol="0">
            <a:spAutoFit/>
          </a:bodyPr>
          <a:lstStyle/>
          <a:p>
            <a:pPr algn="r"/>
            <a:r>
              <a:rPr lang="en-US" sz="1400" dirty="0" err="1" smtClean="0">
                <a:solidFill>
                  <a:srgbClr val="58595B"/>
                </a:solidFill>
                <a:latin typeface="Calibri" panose="020F0502020204030204" pitchFamily="34" charset="0"/>
              </a:rPr>
              <a:t>Recognised</a:t>
            </a:r>
            <a:r>
              <a:rPr lang="en-US" sz="1400" dirty="0" smtClean="0">
                <a:solidFill>
                  <a:srgbClr val="58595B"/>
                </a:solidFill>
                <a:latin typeface="Calibri" panose="020F0502020204030204" pitchFamily="34" charset="0"/>
              </a:rPr>
              <a:t> companies</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10</a:t>
            </a:r>
            <a:endParaRPr lang="en-US" sz="1200" b="1" i="1" dirty="0">
              <a:solidFill>
                <a:srgbClr val="616DAA"/>
              </a:solidFill>
              <a:latin typeface="Calibri" panose="020F0502020204030204" pitchFamily="34" charset="0"/>
            </a:endParaRPr>
          </a:p>
        </p:txBody>
      </p:sp>
      <p:sp>
        <p:nvSpPr>
          <p:cNvPr id="60" name="TextBox 59"/>
          <p:cNvSpPr txBox="1"/>
          <p:nvPr/>
        </p:nvSpPr>
        <p:spPr>
          <a:xfrm>
            <a:off x="744668" y="3692616"/>
            <a:ext cx="3072509"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Clearly described achievements</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18</a:t>
            </a:r>
            <a:endParaRPr lang="en-US" sz="1200" b="1" i="1" dirty="0">
              <a:solidFill>
                <a:srgbClr val="616DAA"/>
              </a:solidFill>
              <a:latin typeface="Calibri" panose="020F0502020204030204" pitchFamily="34" charset="0"/>
            </a:endParaRPr>
          </a:p>
        </p:txBody>
      </p:sp>
      <p:sp>
        <p:nvSpPr>
          <p:cNvPr id="61" name="TextBox 60"/>
          <p:cNvSpPr txBox="1"/>
          <p:nvPr/>
        </p:nvSpPr>
        <p:spPr>
          <a:xfrm>
            <a:off x="2440986" y="5843547"/>
            <a:ext cx="1376191" cy="492443"/>
          </a:xfrm>
          <a:prstGeom prst="rect">
            <a:avLst/>
          </a:prstGeom>
          <a:noFill/>
        </p:spPr>
        <p:txBody>
          <a:bodyPr wrap="square" rtlCol="0">
            <a:spAutoFit/>
          </a:bodyPr>
          <a:lstStyle/>
          <a:p>
            <a:pPr algn="r"/>
            <a:r>
              <a:rPr lang="en-US" sz="1400" dirty="0" smtClean="0">
                <a:solidFill>
                  <a:srgbClr val="58595B"/>
                </a:solidFill>
                <a:latin typeface="Calibri" panose="020F0502020204030204" pitchFamily="34" charset="0"/>
              </a:rPr>
              <a:t>PhD degree</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5</a:t>
            </a:r>
            <a:endParaRPr lang="en-US" sz="1200" b="1" i="1" dirty="0">
              <a:solidFill>
                <a:srgbClr val="616DAA"/>
              </a:solidFill>
              <a:latin typeface="Calibri" panose="020F0502020204030204" pitchFamily="34" charset="0"/>
            </a:endParaRPr>
          </a:p>
        </p:txBody>
      </p:sp>
      <p:sp>
        <p:nvSpPr>
          <p:cNvPr id="62" name="TextBox 61"/>
          <p:cNvSpPr txBox="1"/>
          <p:nvPr/>
        </p:nvSpPr>
        <p:spPr>
          <a:xfrm>
            <a:off x="2336529" y="4207554"/>
            <a:ext cx="1480648"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Clear motivation</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15</a:t>
            </a:r>
            <a:endParaRPr lang="en-US" sz="1200" b="1" i="1" dirty="0">
              <a:solidFill>
                <a:srgbClr val="616DAA"/>
              </a:solidFill>
              <a:latin typeface="Calibri" panose="020F0502020204030204" pitchFamily="34" charset="0"/>
            </a:endParaRPr>
          </a:p>
        </p:txBody>
      </p:sp>
      <p:sp>
        <p:nvSpPr>
          <p:cNvPr id="63" name="TextBox 62"/>
          <p:cNvSpPr txBox="1"/>
          <p:nvPr/>
        </p:nvSpPr>
        <p:spPr>
          <a:xfrm>
            <a:off x="96248" y="2600029"/>
            <a:ext cx="3720929"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Experience in relevant Therapeutic Areas</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22</a:t>
            </a:r>
            <a:endParaRPr lang="en-US" sz="1200" b="1" i="1" dirty="0">
              <a:solidFill>
                <a:srgbClr val="616DAA"/>
              </a:solidFill>
              <a:latin typeface="Calibri" panose="020F0502020204030204" pitchFamily="34" charset="0"/>
            </a:endParaRPr>
          </a:p>
        </p:txBody>
      </p:sp>
      <p:sp>
        <p:nvSpPr>
          <p:cNvPr id="64" name="TextBox 63"/>
          <p:cNvSpPr txBox="1"/>
          <p:nvPr/>
        </p:nvSpPr>
        <p:spPr>
          <a:xfrm>
            <a:off x="744668" y="6398022"/>
            <a:ext cx="3072509"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Accomplished outstanding project</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4</a:t>
            </a:r>
            <a:endParaRPr lang="en-US" sz="1200" b="1" i="1" dirty="0">
              <a:solidFill>
                <a:srgbClr val="616DAA"/>
              </a:solidFill>
              <a:latin typeface="Calibri" panose="020F0502020204030204" pitchFamily="34" charset="0"/>
            </a:endParaRPr>
          </a:p>
        </p:txBody>
      </p:sp>
      <p:sp>
        <p:nvSpPr>
          <p:cNvPr id="65" name="TextBox 64"/>
          <p:cNvSpPr txBox="1"/>
          <p:nvPr/>
        </p:nvSpPr>
        <p:spPr>
          <a:xfrm>
            <a:off x="413577" y="6953838"/>
            <a:ext cx="3403600"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Broad previous experience in Academia</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a:t>
            </a:r>
            <a:endParaRPr lang="en-US" sz="1200" b="1" i="1" dirty="0">
              <a:solidFill>
                <a:srgbClr val="616DAA"/>
              </a:solidFill>
              <a:latin typeface="Calibri" panose="020F0502020204030204" pitchFamily="34" charset="0"/>
            </a:endParaRPr>
          </a:p>
        </p:txBody>
      </p:sp>
      <p:sp>
        <p:nvSpPr>
          <p:cNvPr id="66" name="TextBox 65"/>
          <p:cNvSpPr txBox="1"/>
          <p:nvPr/>
        </p:nvSpPr>
        <p:spPr>
          <a:xfrm>
            <a:off x="925643" y="4642372"/>
            <a:ext cx="2891534" cy="707886"/>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Built relationships with KOLs in</a:t>
            </a:r>
          </a:p>
          <a:p>
            <a:pPr algn="r"/>
            <a:r>
              <a:rPr lang="en-US" sz="1400" dirty="0">
                <a:solidFill>
                  <a:srgbClr val="58595B"/>
                </a:solidFill>
                <a:latin typeface="Calibri" panose="020F0502020204030204" pitchFamily="34" charset="0"/>
              </a:rPr>
              <a:t>Relevant Therapeutic Area</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12</a:t>
            </a:r>
            <a:endParaRPr lang="en-US" sz="1200" b="1" i="1" dirty="0">
              <a:solidFill>
                <a:srgbClr val="616DAA"/>
              </a:solidFill>
              <a:latin typeface="Calibri" panose="020F0502020204030204" pitchFamily="34" charset="0"/>
            </a:endParaRPr>
          </a:p>
        </p:txBody>
      </p:sp>
      <p:sp>
        <p:nvSpPr>
          <p:cNvPr id="67" name="TextBox 66"/>
          <p:cNvSpPr txBox="1"/>
          <p:nvPr/>
        </p:nvSpPr>
        <p:spPr>
          <a:xfrm>
            <a:off x="690608" y="3166815"/>
            <a:ext cx="3126569"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Strong Communication Skills</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20</a:t>
            </a:r>
            <a:endParaRPr lang="en-US" sz="1200" b="1" i="1" dirty="0">
              <a:solidFill>
                <a:srgbClr val="616DAA"/>
              </a:solidFill>
              <a:latin typeface="Calibri" panose="020F0502020204030204" pitchFamily="34" charset="0"/>
            </a:endParaRPr>
          </a:p>
        </p:txBody>
      </p:sp>
      <p:sp>
        <p:nvSpPr>
          <p:cNvPr id="68" name="TextBox 67"/>
          <p:cNvSpPr txBox="1"/>
          <p:nvPr/>
        </p:nvSpPr>
        <p:spPr>
          <a:xfrm>
            <a:off x="690608" y="7491248"/>
            <a:ext cx="3126569" cy="492443"/>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Other - Write In (Required)</a:t>
            </a:r>
          </a:p>
          <a:p>
            <a:pPr algn="r"/>
            <a:r>
              <a:rPr lang="en-US" sz="1200" b="1" i="1" dirty="0" smtClean="0">
                <a:solidFill>
                  <a:srgbClr val="616DAA"/>
                </a:solidFill>
                <a:latin typeface="Calibri" panose="020F0502020204030204" pitchFamily="34" charset="0"/>
              </a:rPr>
              <a:t>Responses</a:t>
            </a:r>
            <a:r>
              <a:rPr lang="en-US" sz="1200" b="1" i="1" dirty="0">
                <a:solidFill>
                  <a:srgbClr val="616DAA"/>
                </a:solidFill>
                <a:latin typeface="Calibri" panose="020F0502020204030204" pitchFamily="34" charset="0"/>
              </a:rPr>
              <a:t>: </a:t>
            </a:r>
            <a:r>
              <a:rPr lang="en-US" sz="1200" b="1" i="1" dirty="0" smtClean="0">
                <a:solidFill>
                  <a:srgbClr val="616DAA"/>
                </a:solidFill>
                <a:latin typeface="Calibri" panose="020F0502020204030204" pitchFamily="34" charset="0"/>
              </a:rPr>
              <a:t>1</a:t>
            </a:r>
            <a:endParaRPr lang="en-US" sz="1200" b="1" i="1" dirty="0">
              <a:solidFill>
                <a:srgbClr val="616DAA"/>
              </a:solidFill>
              <a:latin typeface="Calibri" panose="020F050202020403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69765" y="2198175"/>
            <a:ext cx="542923" cy="252470"/>
          </a:xfrm>
          <a:prstGeom prst="rect">
            <a:avLst/>
          </a:prstGeom>
        </p:spPr>
      </p:pic>
      <p:pic>
        <p:nvPicPr>
          <p:cNvPr id="156" name="Picture 1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015867" y="2702772"/>
            <a:ext cx="542923" cy="252470"/>
          </a:xfrm>
          <a:prstGeom prst="rect">
            <a:avLst/>
          </a:prstGeom>
        </p:spPr>
      </p:pic>
      <p:sp>
        <p:nvSpPr>
          <p:cNvPr id="54" name="TextBox 53"/>
          <p:cNvSpPr txBox="1"/>
          <p:nvPr/>
        </p:nvSpPr>
        <p:spPr>
          <a:xfrm>
            <a:off x="6240146" y="2175035"/>
            <a:ext cx="631904" cy="307777"/>
          </a:xfrm>
          <a:prstGeom prst="rect">
            <a:avLst/>
          </a:prstGeom>
          <a:noFill/>
        </p:spPr>
        <p:txBody>
          <a:bodyPr wrap="none" rtlCol="0">
            <a:spAutoFit/>
          </a:bodyPr>
          <a:lstStyle/>
          <a:p>
            <a:r>
              <a:rPr lang="en-US" sz="1400" dirty="0">
                <a:solidFill>
                  <a:schemeClr val="tx1">
                    <a:lumMod val="50000"/>
                    <a:lumOff val="50000"/>
                  </a:schemeClr>
                </a:solidFill>
              </a:rPr>
              <a:t>75.0%</a:t>
            </a:r>
          </a:p>
        </p:txBody>
      </p:sp>
      <p:sp>
        <p:nvSpPr>
          <p:cNvPr id="55" name="TextBox 54"/>
          <p:cNvSpPr txBox="1"/>
          <p:nvPr/>
        </p:nvSpPr>
        <p:spPr>
          <a:xfrm>
            <a:off x="5309846" y="2705028"/>
            <a:ext cx="631904" cy="307777"/>
          </a:xfrm>
          <a:prstGeom prst="rect">
            <a:avLst/>
          </a:prstGeom>
          <a:noFill/>
        </p:spPr>
        <p:txBody>
          <a:bodyPr wrap="none" rtlCol="0">
            <a:spAutoFit/>
          </a:bodyPr>
          <a:lstStyle/>
          <a:p>
            <a:r>
              <a:rPr lang="en-US" sz="1400" dirty="0">
                <a:solidFill>
                  <a:schemeClr val="tx1">
                    <a:lumMod val="50000"/>
                    <a:lumOff val="50000"/>
                  </a:schemeClr>
                </a:solidFill>
              </a:rPr>
              <a:t>45.8%</a:t>
            </a:r>
          </a:p>
        </p:txBody>
      </p:sp>
      <p:sp>
        <p:nvSpPr>
          <p:cNvPr id="56" name="TextBox 55"/>
          <p:cNvSpPr txBox="1"/>
          <p:nvPr/>
        </p:nvSpPr>
        <p:spPr>
          <a:xfrm>
            <a:off x="5190953" y="3252392"/>
            <a:ext cx="631904" cy="307777"/>
          </a:xfrm>
          <a:prstGeom prst="rect">
            <a:avLst/>
          </a:prstGeom>
          <a:noFill/>
        </p:spPr>
        <p:txBody>
          <a:bodyPr wrap="none" rtlCol="0">
            <a:spAutoFit/>
          </a:bodyPr>
          <a:lstStyle/>
          <a:p>
            <a:r>
              <a:rPr lang="en-US" sz="1400" dirty="0">
                <a:solidFill>
                  <a:schemeClr val="tx1">
                    <a:lumMod val="50000"/>
                    <a:lumOff val="50000"/>
                  </a:schemeClr>
                </a:solidFill>
              </a:rPr>
              <a:t>41.7%</a:t>
            </a:r>
          </a:p>
        </p:txBody>
      </p:sp>
      <p:sp>
        <p:nvSpPr>
          <p:cNvPr id="57" name="TextBox 56"/>
          <p:cNvSpPr txBox="1"/>
          <p:nvPr/>
        </p:nvSpPr>
        <p:spPr>
          <a:xfrm>
            <a:off x="5057603" y="3783789"/>
            <a:ext cx="631904" cy="307777"/>
          </a:xfrm>
          <a:prstGeom prst="rect">
            <a:avLst/>
          </a:prstGeom>
          <a:noFill/>
        </p:spPr>
        <p:txBody>
          <a:bodyPr wrap="none" rtlCol="0">
            <a:spAutoFit/>
          </a:bodyPr>
          <a:lstStyle/>
          <a:p>
            <a:r>
              <a:rPr lang="en-US" sz="1400" dirty="0">
                <a:solidFill>
                  <a:schemeClr val="tx1">
                    <a:lumMod val="50000"/>
                    <a:lumOff val="50000"/>
                  </a:schemeClr>
                </a:solidFill>
              </a:rPr>
              <a:t>37.5%</a:t>
            </a:r>
          </a:p>
        </p:txBody>
      </p:sp>
      <p:sp>
        <p:nvSpPr>
          <p:cNvPr id="69" name="TextBox 68"/>
          <p:cNvSpPr txBox="1"/>
          <p:nvPr/>
        </p:nvSpPr>
        <p:spPr>
          <a:xfrm>
            <a:off x="4912111" y="4330818"/>
            <a:ext cx="631904" cy="307777"/>
          </a:xfrm>
          <a:prstGeom prst="rect">
            <a:avLst/>
          </a:prstGeom>
          <a:noFill/>
        </p:spPr>
        <p:txBody>
          <a:bodyPr wrap="none" rtlCol="0">
            <a:spAutoFit/>
          </a:bodyPr>
          <a:lstStyle/>
          <a:p>
            <a:r>
              <a:rPr lang="en-US" sz="1400" dirty="0">
                <a:solidFill>
                  <a:schemeClr val="tx1">
                    <a:lumMod val="50000"/>
                    <a:lumOff val="50000"/>
                  </a:schemeClr>
                </a:solidFill>
              </a:rPr>
              <a:t>31.3%</a:t>
            </a:r>
          </a:p>
        </p:txBody>
      </p:sp>
      <p:sp>
        <p:nvSpPr>
          <p:cNvPr id="77" name="TextBox 76"/>
          <p:cNvSpPr txBox="1"/>
          <p:nvPr/>
        </p:nvSpPr>
        <p:spPr>
          <a:xfrm>
            <a:off x="4655424" y="4860261"/>
            <a:ext cx="631904" cy="307777"/>
          </a:xfrm>
          <a:prstGeom prst="rect">
            <a:avLst/>
          </a:prstGeom>
          <a:noFill/>
        </p:spPr>
        <p:txBody>
          <a:bodyPr wrap="none" rtlCol="0">
            <a:spAutoFit/>
          </a:bodyPr>
          <a:lstStyle/>
          <a:p>
            <a:r>
              <a:rPr lang="en-US" sz="1400" dirty="0">
                <a:solidFill>
                  <a:schemeClr val="tx1">
                    <a:lumMod val="50000"/>
                    <a:lumOff val="50000"/>
                  </a:schemeClr>
                </a:solidFill>
              </a:rPr>
              <a:t>25.0%</a:t>
            </a:r>
          </a:p>
        </p:txBody>
      </p:sp>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72280" y="3264709"/>
            <a:ext cx="542923" cy="252470"/>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48696" y="3797720"/>
            <a:ext cx="542923" cy="252470"/>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546226" y="4330286"/>
            <a:ext cx="542923" cy="252470"/>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336751" y="4873210"/>
            <a:ext cx="542923" cy="252470"/>
          </a:xfrm>
          <a:prstGeom prst="rect">
            <a:avLst/>
          </a:prstGeom>
        </p:spPr>
      </p:pic>
      <p:sp>
        <p:nvSpPr>
          <p:cNvPr id="90" name="TextBox 89"/>
          <p:cNvSpPr txBox="1"/>
          <p:nvPr/>
        </p:nvSpPr>
        <p:spPr>
          <a:xfrm>
            <a:off x="4514489" y="5407631"/>
            <a:ext cx="631904" cy="307777"/>
          </a:xfrm>
          <a:prstGeom prst="rect">
            <a:avLst/>
          </a:prstGeom>
          <a:noFill/>
        </p:spPr>
        <p:txBody>
          <a:bodyPr wrap="none" rtlCol="0">
            <a:spAutoFit/>
          </a:bodyPr>
          <a:lstStyle/>
          <a:p>
            <a:r>
              <a:rPr lang="en-US" sz="1400" dirty="0">
                <a:solidFill>
                  <a:schemeClr val="tx1">
                    <a:lumMod val="50000"/>
                    <a:lumOff val="50000"/>
                  </a:schemeClr>
                </a:solidFill>
              </a:rPr>
              <a:t>20.8%</a:t>
            </a:r>
          </a:p>
        </p:txBody>
      </p:sp>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195816" y="5420580"/>
            <a:ext cx="542923" cy="252470"/>
          </a:xfrm>
          <a:prstGeom prst="rect">
            <a:avLst/>
          </a:prstGeom>
        </p:spPr>
      </p:pic>
      <p:sp>
        <p:nvSpPr>
          <p:cNvPr id="93" name="TextBox 92"/>
          <p:cNvSpPr txBox="1"/>
          <p:nvPr/>
        </p:nvSpPr>
        <p:spPr>
          <a:xfrm>
            <a:off x="4183064" y="5955274"/>
            <a:ext cx="631904" cy="307777"/>
          </a:xfrm>
          <a:prstGeom prst="rect">
            <a:avLst/>
          </a:prstGeom>
          <a:noFill/>
        </p:spPr>
        <p:txBody>
          <a:bodyPr wrap="none" rtlCol="0">
            <a:spAutoFit/>
          </a:bodyPr>
          <a:lstStyle/>
          <a:p>
            <a:r>
              <a:rPr lang="en-US" sz="1400" dirty="0">
                <a:solidFill>
                  <a:schemeClr val="tx1">
                    <a:lumMod val="50000"/>
                    <a:lumOff val="50000"/>
                  </a:schemeClr>
                </a:solidFill>
              </a:rPr>
              <a:t>10.4%</a:t>
            </a:r>
          </a:p>
        </p:txBody>
      </p:sp>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64391" y="5968223"/>
            <a:ext cx="542923" cy="252470"/>
          </a:xfrm>
          <a:prstGeom prst="rect">
            <a:avLst/>
          </a:prstGeom>
        </p:spPr>
      </p:pic>
      <p:sp>
        <p:nvSpPr>
          <p:cNvPr id="96" name="TextBox 95"/>
          <p:cNvSpPr txBox="1"/>
          <p:nvPr/>
        </p:nvSpPr>
        <p:spPr>
          <a:xfrm>
            <a:off x="4107307" y="6493052"/>
            <a:ext cx="540533" cy="307777"/>
          </a:xfrm>
          <a:prstGeom prst="rect">
            <a:avLst/>
          </a:prstGeom>
          <a:noFill/>
        </p:spPr>
        <p:txBody>
          <a:bodyPr wrap="none" rtlCol="0">
            <a:spAutoFit/>
          </a:bodyPr>
          <a:lstStyle/>
          <a:p>
            <a:r>
              <a:rPr lang="en-US" sz="1400" dirty="0">
                <a:solidFill>
                  <a:schemeClr val="tx1">
                    <a:lumMod val="50000"/>
                    <a:lumOff val="50000"/>
                  </a:schemeClr>
                </a:solidFill>
              </a:rPr>
              <a:t>8.3%</a:t>
            </a:r>
          </a:p>
        </p:txBody>
      </p:sp>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88634" y="6506001"/>
            <a:ext cx="542923" cy="252470"/>
          </a:xfrm>
          <a:prstGeom prst="rect">
            <a:avLst/>
          </a:prstGeom>
        </p:spPr>
      </p:pic>
      <p:sp>
        <p:nvSpPr>
          <p:cNvPr id="101" name="TextBox 100"/>
          <p:cNvSpPr txBox="1"/>
          <p:nvPr/>
        </p:nvSpPr>
        <p:spPr>
          <a:xfrm>
            <a:off x="3911600" y="7034897"/>
            <a:ext cx="540533" cy="307777"/>
          </a:xfrm>
          <a:prstGeom prst="rect">
            <a:avLst/>
          </a:prstGeom>
          <a:noFill/>
        </p:spPr>
        <p:txBody>
          <a:bodyPr wrap="none" rtlCol="0">
            <a:spAutoFit/>
          </a:bodyPr>
          <a:lstStyle/>
          <a:p>
            <a:r>
              <a:rPr lang="en-US" sz="1400" dirty="0">
                <a:solidFill>
                  <a:schemeClr val="tx1">
                    <a:lumMod val="50000"/>
                    <a:lumOff val="50000"/>
                  </a:schemeClr>
                </a:solidFill>
              </a:rPr>
              <a:t>2.1%</a:t>
            </a:r>
          </a:p>
        </p:txBody>
      </p:sp>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2927" y="7047846"/>
            <a:ext cx="542923" cy="252470"/>
          </a:xfrm>
          <a:prstGeom prst="rect">
            <a:avLst/>
          </a:prstGeom>
        </p:spPr>
      </p:pic>
      <p:sp>
        <p:nvSpPr>
          <p:cNvPr id="103" name="TextBox 102"/>
          <p:cNvSpPr txBox="1"/>
          <p:nvPr/>
        </p:nvSpPr>
        <p:spPr>
          <a:xfrm>
            <a:off x="3911600" y="7575718"/>
            <a:ext cx="540533" cy="307777"/>
          </a:xfrm>
          <a:prstGeom prst="rect">
            <a:avLst/>
          </a:prstGeom>
          <a:noFill/>
        </p:spPr>
        <p:txBody>
          <a:bodyPr wrap="none" rtlCol="0">
            <a:spAutoFit/>
          </a:bodyPr>
          <a:lstStyle/>
          <a:p>
            <a:r>
              <a:rPr lang="en-US" sz="1400" dirty="0">
                <a:solidFill>
                  <a:schemeClr val="tx1">
                    <a:lumMod val="50000"/>
                    <a:lumOff val="50000"/>
                  </a:schemeClr>
                </a:solidFill>
              </a:rPr>
              <a:t>2.1%</a:t>
            </a:r>
          </a:p>
        </p:txBody>
      </p:sp>
      <p:pic>
        <p:nvPicPr>
          <p:cNvPr id="104"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592927" y="7588667"/>
            <a:ext cx="542923" cy="252470"/>
          </a:xfrm>
          <a:prstGeom prst="rect">
            <a:avLst/>
          </a:prstGeom>
        </p:spPr>
      </p:pic>
      <p:sp>
        <p:nvSpPr>
          <p:cNvPr id="105" name="TextBox 104"/>
          <p:cNvSpPr txBox="1"/>
          <p:nvPr/>
        </p:nvSpPr>
        <p:spPr>
          <a:xfrm>
            <a:off x="5822857" y="8315620"/>
            <a:ext cx="768820"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Count</a:t>
            </a:r>
          </a:p>
        </p:txBody>
      </p:sp>
      <p:sp>
        <p:nvSpPr>
          <p:cNvPr id="2" name="Slide Number Placeholder 1"/>
          <p:cNvSpPr>
            <a:spLocks noGrp="1"/>
          </p:cNvSpPr>
          <p:nvPr>
            <p:ph type="sldNum" sz="quarter" idx="12"/>
          </p:nvPr>
        </p:nvSpPr>
        <p:spPr/>
        <p:txBody>
          <a:bodyPr/>
          <a:lstStyle/>
          <a:p>
            <a:fld id="{59C337B2-FF8D-48F9-B2E0-2BD7AC1D0630}" type="slidenum">
              <a:rPr lang="en-US" smtClean="0"/>
              <a:pPr/>
              <a:t>11</a:t>
            </a:fld>
            <a:endParaRPr lang="en-US"/>
          </a:p>
        </p:txBody>
      </p:sp>
    </p:spTree>
    <p:extLst>
      <p:ext uri="{BB962C8B-B14F-4D97-AF65-F5344CB8AC3E}">
        <p14:creationId xmlns:p14="http://schemas.microsoft.com/office/powerpoint/2010/main" val="366561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utoShape 5"/>
          <p:cNvSpPr>
            <a:spLocks noChangeAspect="1" noChangeArrowheads="1" noTextEdit="1"/>
          </p:cNvSpPr>
          <p:nvPr/>
        </p:nvSpPr>
        <p:spPr bwMode="auto">
          <a:xfrm>
            <a:off x="3175" y="400372"/>
            <a:ext cx="495539" cy="117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622986" y="1080290"/>
            <a:ext cx="6791068" cy="1015663"/>
          </a:xfrm>
          <a:prstGeom prst="rect">
            <a:avLst/>
          </a:prstGeom>
          <a:noFill/>
        </p:spPr>
        <p:txBody>
          <a:bodyPr wrap="squar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ARE 3 MOST IMPORTANT FACTORS WHICH</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WILL INFLUENCE YOUR DECISION NOT TO INVITE THE MSL CANDIDATE ON FACE-TO-FACE INTERVIEW.</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 name="Slide Number Placeholder 1"/>
          <p:cNvSpPr>
            <a:spLocks noGrp="1"/>
          </p:cNvSpPr>
          <p:nvPr>
            <p:ph type="sldNum" sz="quarter" idx="12"/>
          </p:nvPr>
        </p:nvSpPr>
        <p:spPr/>
        <p:txBody>
          <a:bodyPr/>
          <a:lstStyle/>
          <a:p>
            <a:fld id="{59C337B2-FF8D-48F9-B2E0-2BD7AC1D0630}" type="slidenum">
              <a:rPr lang="en-US" smtClean="0"/>
              <a:pPr/>
              <a:t>12</a:t>
            </a:fld>
            <a:endParaRPr lang="en-US"/>
          </a:p>
        </p:txBody>
      </p:sp>
      <p:grpSp>
        <p:nvGrpSpPr>
          <p:cNvPr id="27" name="Group 6"/>
          <p:cNvGrpSpPr>
            <a:grpSpLocks noChangeAspect="1"/>
          </p:cNvGrpSpPr>
          <p:nvPr/>
        </p:nvGrpSpPr>
        <p:grpSpPr bwMode="auto">
          <a:xfrm>
            <a:off x="541338" y="2419350"/>
            <a:ext cx="6616700" cy="5840413"/>
            <a:chOff x="341" y="1524"/>
            <a:chExt cx="4168" cy="3679"/>
          </a:xfrm>
        </p:grpSpPr>
        <p:sp>
          <p:nvSpPr>
            <p:cNvPr id="28" name="AutoShape 5"/>
            <p:cNvSpPr>
              <a:spLocks noChangeAspect="1" noChangeArrowheads="1" noTextEdit="1"/>
            </p:cNvSpPr>
            <p:nvPr/>
          </p:nvSpPr>
          <p:spPr bwMode="auto">
            <a:xfrm>
              <a:off x="343" y="1524"/>
              <a:ext cx="4166" cy="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p:nvSpPr>
          <p:spPr bwMode="auto">
            <a:xfrm>
              <a:off x="341" y="1713"/>
              <a:ext cx="1276" cy="1276"/>
            </a:xfrm>
            <a:custGeom>
              <a:avLst/>
              <a:gdLst>
                <a:gd name="T0" fmla="*/ 301 w 602"/>
                <a:gd name="T1" fmla="*/ 301 h 602"/>
                <a:gd name="T2" fmla="*/ 301 w 602"/>
                <a:gd name="T3" fmla="*/ 0 h 602"/>
                <a:gd name="T4" fmla="*/ 602 w 602"/>
                <a:gd name="T5" fmla="*/ 301 h 602"/>
                <a:gd name="T6" fmla="*/ 301 w 602"/>
                <a:gd name="T7" fmla="*/ 602 h 602"/>
                <a:gd name="T8" fmla="*/ 0 w 602"/>
                <a:gd name="T9" fmla="*/ 301 h 602"/>
                <a:gd name="T10" fmla="*/ 301 w 602"/>
                <a:gd name="T11" fmla="*/ 0 h 602"/>
                <a:gd name="T12" fmla="*/ 301 w 602"/>
                <a:gd name="T13" fmla="*/ 0 h 602"/>
                <a:gd name="T14" fmla="*/ 301 w 602"/>
                <a:gd name="T15" fmla="*/ 301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2" h="602">
                  <a:moveTo>
                    <a:pt x="301" y="301"/>
                  </a:moveTo>
                  <a:cubicBezTo>
                    <a:pt x="301" y="0"/>
                    <a:pt x="301" y="0"/>
                    <a:pt x="301" y="0"/>
                  </a:cubicBezTo>
                  <a:cubicBezTo>
                    <a:pt x="468" y="0"/>
                    <a:pt x="602" y="134"/>
                    <a:pt x="602" y="301"/>
                  </a:cubicBezTo>
                  <a:cubicBezTo>
                    <a:pt x="602" y="467"/>
                    <a:pt x="468" y="602"/>
                    <a:pt x="301" y="602"/>
                  </a:cubicBezTo>
                  <a:cubicBezTo>
                    <a:pt x="135" y="602"/>
                    <a:pt x="0" y="467"/>
                    <a:pt x="0" y="301"/>
                  </a:cubicBezTo>
                  <a:cubicBezTo>
                    <a:pt x="0" y="134"/>
                    <a:pt x="135" y="0"/>
                    <a:pt x="301" y="0"/>
                  </a:cubicBezTo>
                  <a:cubicBezTo>
                    <a:pt x="301" y="0"/>
                    <a:pt x="301" y="0"/>
                    <a:pt x="301" y="0"/>
                  </a:cubicBezTo>
                  <a:lnTo>
                    <a:pt x="301" y="301"/>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p:cNvSpPr>
            <p:nvPr/>
          </p:nvSpPr>
          <p:spPr bwMode="auto">
            <a:xfrm>
              <a:off x="2089" y="2863"/>
              <a:ext cx="623" cy="623"/>
            </a:xfrm>
            <a:custGeom>
              <a:avLst/>
              <a:gdLst>
                <a:gd name="T0" fmla="*/ 147 w 294"/>
                <a:gd name="T1" fmla="*/ 147 h 294"/>
                <a:gd name="T2" fmla="*/ 147 w 294"/>
                <a:gd name="T3" fmla="*/ 0 h 294"/>
                <a:gd name="T4" fmla="*/ 294 w 294"/>
                <a:gd name="T5" fmla="*/ 147 h 294"/>
                <a:gd name="T6" fmla="*/ 147 w 294"/>
                <a:gd name="T7" fmla="*/ 294 h 294"/>
                <a:gd name="T8" fmla="*/ 0 w 294"/>
                <a:gd name="T9" fmla="*/ 147 h 294"/>
                <a:gd name="T10" fmla="*/ 147 w 294"/>
                <a:gd name="T11" fmla="*/ 0 h 294"/>
                <a:gd name="T12" fmla="*/ 147 w 294"/>
                <a:gd name="T13" fmla="*/ 0 h 294"/>
                <a:gd name="T14" fmla="*/ 147 w 294"/>
                <a:gd name="T15" fmla="*/ 147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4" h="294">
                  <a:moveTo>
                    <a:pt x="147" y="147"/>
                  </a:moveTo>
                  <a:cubicBezTo>
                    <a:pt x="147" y="0"/>
                    <a:pt x="147" y="0"/>
                    <a:pt x="147" y="0"/>
                  </a:cubicBezTo>
                  <a:cubicBezTo>
                    <a:pt x="228" y="0"/>
                    <a:pt x="294" y="66"/>
                    <a:pt x="294" y="147"/>
                  </a:cubicBezTo>
                  <a:cubicBezTo>
                    <a:pt x="294" y="228"/>
                    <a:pt x="228" y="294"/>
                    <a:pt x="147" y="294"/>
                  </a:cubicBezTo>
                  <a:cubicBezTo>
                    <a:pt x="66" y="294"/>
                    <a:pt x="0" y="228"/>
                    <a:pt x="0" y="147"/>
                  </a:cubicBezTo>
                  <a:cubicBezTo>
                    <a:pt x="0" y="66"/>
                    <a:pt x="66" y="0"/>
                    <a:pt x="147" y="0"/>
                  </a:cubicBezTo>
                  <a:cubicBezTo>
                    <a:pt x="147" y="0"/>
                    <a:pt x="147" y="0"/>
                    <a:pt x="147" y="0"/>
                  </a:cubicBezTo>
                  <a:lnTo>
                    <a:pt x="147" y="147"/>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p:nvSpPr>
          <p:spPr bwMode="auto">
            <a:xfrm>
              <a:off x="1647" y="1796"/>
              <a:ext cx="1043" cy="1043"/>
            </a:xfrm>
            <a:custGeom>
              <a:avLst/>
              <a:gdLst>
                <a:gd name="T0" fmla="*/ 246 w 492"/>
                <a:gd name="T1" fmla="*/ 246 h 492"/>
                <a:gd name="T2" fmla="*/ 246 w 492"/>
                <a:gd name="T3" fmla="*/ 0 h 492"/>
                <a:gd name="T4" fmla="*/ 492 w 492"/>
                <a:gd name="T5" fmla="*/ 246 h 492"/>
                <a:gd name="T6" fmla="*/ 246 w 492"/>
                <a:gd name="T7" fmla="*/ 492 h 492"/>
                <a:gd name="T8" fmla="*/ 0 w 492"/>
                <a:gd name="T9" fmla="*/ 246 h 492"/>
                <a:gd name="T10" fmla="*/ 246 w 492"/>
                <a:gd name="T11" fmla="*/ 0 h 492"/>
                <a:gd name="T12" fmla="*/ 246 w 492"/>
                <a:gd name="T13" fmla="*/ 0 h 492"/>
                <a:gd name="T14" fmla="*/ 246 w 492"/>
                <a:gd name="T15" fmla="*/ 246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492">
                  <a:moveTo>
                    <a:pt x="246" y="246"/>
                  </a:moveTo>
                  <a:cubicBezTo>
                    <a:pt x="246" y="0"/>
                    <a:pt x="246" y="0"/>
                    <a:pt x="246" y="0"/>
                  </a:cubicBezTo>
                  <a:cubicBezTo>
                    <a:pt x="382" y="0"/>
                    <a:pt x="492" y="110"/>
                    <a:pt x="492" y="246"/>
                  </a:cubicBezTo>
                  <a:cubicBezTo>
                    <a:pt x="492" y="381"/>
                    <a:pt x="382" y="492"/>
                    <a:pt x="246" y="492"/>
                  </a:cubicBezTo>
                  <a:cubicBezTo>
                    <a:pt x="110" y="492"/>
                    <a:pt x="0" y="381"/>
                    <a:pt x="0" y="246"/>
                  </a:cubicBezTo>
                  <a:cubicBezTo>
                    <a:pt x="0" y="110"/>
                    <a:pt x="110" y="0"/>
                    <a:pt x="246" y="0"/>
                  </a:cubicBezTo>
                  <a:cubicBezTo>
                    <a:pt x="246" y="0"/>
                    <a:pt x="246" y="0"/>
                    <a:pt x="246" y="0"/>
                  </a:cubicBezTo>
                  <a:lnTo>
                    <a:pt x="246" y="246"/>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p:nvSpPr>
          <p:spPr bwMode="auto">
            <a:xfrm>
              <a:off x="2730" y="1526"/>
              <a:ext cx="1181" cy="1183"/>
            </a:xfrm>
            <a:custGeom>
              <a:avLst/>
              <a:gdLst>
                <a:gd name="T0" fmla="*/ 278 w 557"/>
                <a:gd name="T1" fmla="*/ 279 h 558"/>
                <a:gd name="T2" fmla="*/ 278 w 557"/>
                <a:gd name="T3" fmla="*/ 0 h 558"/>
                <a:gd name="T4" fmla="*/ 557 w 557"/>
                <a:gd name="T5" fmla="*/ 279 h 558"/>
                <a:gd name="T6" fmla="*/ 278 w 557"/>
                <a:gd name="T7" fmla="*/ 558 h 558"/>
                <a:gd name="T8" fmla="*/ 0 w 557"/>
                <a:gd name="T9" fmla="*/ 279 h 558"/>
                <a:gd name="T10" fmla="*/ 278 w 557"/>
                <a:gd name="T11" fmla="*/ 0 h 558"/>
                <a:gd name="T12" fmla="*/ 278 w 557"/>
                <a:gd name="T13" fmla="*/ 0 h 558"/>
                <a:gd name="T14" fmla="*/ 278 w 557"/>
                <a:gd name="T15" fmla="*/ 279 h 5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7" h="558">
                  <a:moveTo>
                    <a:pt x="278" y="279"/>
                  </a:moveTo>
                  <a:cubicBezTo>
                    <a:pt x="278" y="0"/>
                    <a:pt x="278" y="0"/>
                    <a:pt x="278" y="0"/>
                  </a:cubicBezTo>
                  <a:cubicBezTo>
                    <a:pt x="432" y="0"/>
                    <a:pt x="557" y="125"/>
                    <a:pt x="557" y="279"/>
                  </a:cubicBezTo>
                  <a:cubicBezTo>
                    <a:pt x="557" y="433"/>
                    <a:pt x="432" y="558"/>
                    <a:pt x="278" y="558"/>
                  </a:cubicBezTo>
                  <a:cubicBezTo>
                    <a:pt x="124" y="558"/>
                    <a:pt x="0" y="433"/>
                    <a:pt x="0" y="279"/>
                  </a:cubicBezTo>
                  <a:cubicBezTo>
                    <a:pt x="0" y="125"/>
                    <a:pt x="124" y="0"/>
                    <a:pt x="278" y="0"/>
                  </a:cubicBezTo>
                  <a:cubicBezTo>
                    <a:pt x="278" y="0"/>
                    <a:pt x="278" y="0"/>
                    <a:pt x="278" y="0"/>
                  </a:cubicBezTo>
                  <a:lnTo>
                    <a:pt x="278" y="279"/>
                  </a:lnTo>
                  <a:close/>
                </a:path>
              </a:pathLst>
            </a:custGeom>
            <a:solidFill>
              <a:srgbClr val="106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 y="3517"/>
              <a:ext cx="1113" cy="1114"/>
            </a:xfrm>
            <a:custGeom>
              <a:avLst/>
              <a:gdLst>
                <a:gd name="T0" fmla="*/ 262 w 525"/>
                <a:gd name="T1" fmla="*/ 262 h 525"/>
                <a:gd name="T2" fmla="*/ 262 w 525"/>
                <a:gd name="T3" fmla="*/ 0 h 525"/>
                <a:gd name="T4" fmla="*/ 525 w 525"/>
                <a:gd name="T5" fmla="*/ 262 h 525"/>
                <a:gd name="T6" fmla="*/ 262 w 525"/>
                <a:gd name="T7" fmla="*/ 525 h 525"/>
                <a:gd name="T8" fmla="*/ 0 w 525"/>
                <a:gd name="T9" fmla="*/ 262 h 525"/>
                <a:gd name="T10" fmla="*/ 262 w 525"/>
                <a:gd name="T11" fmla="*/ 0 h 525"/>
                <a:gd name="T12" fmla="*/ 262 w 525"/>
                <a:gd name="T13" fmla="*/ 0 h 525"/>
                <a:gd name="T14" fmla="*/ 262 w 525"/>
                <a:gd name="T15" fmla="*/ 262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525">
                  <a:moveTo>
                    <a:pt x="262" y="262"/>
                  </a:moveTo>
                  <a:cubicBezTo>
                    <a:pt x="262" y="0"/>
                    <a:pt x="262" y="0"/>
                    <a:pt x="262" y="0"/>
                  </a:cubicBezTo>
                  <a:cubicBezTo>
                    <a:pt x="407" y="0"/>
                    <a:pt x="525" y="117"/>
                    <a:pt x="525" y="262"/>
                  </a:cubicBezTo>
                  <a:cubicBezTo>
                    <a:pt x="525" y="407"/>
                    <a:pt x="407" y="525"/>
                    <a:pt x="262" y="525"/>
                  </a:cubicBezTo>
                  <a:cubicBezTo>
                    <a:pt x="117" y="525"/>
                    <a:pt x="0" y="407"/>
                    <a:pt x="0" y="262"/>
                  </a:cubicBezTo>
                  <a:cubicBezTo>
                    <a:pt x="0" y="117"/>
                    <a:pt x="117" y="0"/>
                    <a:pt x="262" y="0"/>
                  </a:cubicBezTo>
                  <a:cubicBezTo>
                    <a:pt x="262" y="0"/>
                    <a:pt x="262" y="0"/>
                    <a:pt x="262" y="0"/>
                  </a:cubicBezTo>
                  <a:lnTo>
                    <a:pt x="262" y="262"/>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938" y="4285"/>
              <a:ext cx="789" cy="789"/>
            </a:xfrm>
            <a:custGeom>
              <a:avLst/>
              <a:gdLst>
                <a:gd name="T0" fmla="*/ 186 w 372"/>
                <a:gd name="T1" fmla="*/ 186 h 372"/>
                <a:gd name="T2" fmla="*/ 186 w 372"/>
                <a:gd name="T3" fmla="*/ 0 h 372"/>
                <a:gd name="T4" fmla="*/ 372 w 372"/>
                <a:gd name="T5" fmla="*/ 186 h 372"/>
                <a:gd name="T6" fmla="*/ 186 w 372"/>
                <a:gd name="T7" fmla="*/ 372 h 372"/>
                <a:gd name="T8" fmla="*/ 0 w 372"/>
                <a:gd name="T9" fmla="*/ 186 h 372"/>
                <a:gd name="T10" fmla="*/ 186 w 372"/>
                <a:gd name="T11" fmla="*/ 0 h 372"/>
                <a:gd name="T12" fmla="*/ 186 w 372"/>
                <a:gd name="T13" fmla="*/ 0 h 372"/>
                <a:gd name="T14" fmla="*/ 186 w 372"/>
                <a:gd name="T15" fmla="*/ 186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72">
                  <a:moveTo>
                    <a:pt x="186" y="186"/>
                  </a:moveTo>
                  <a:cubicBezTo>
                    <a:pt x="186" y="0"/>
                    <a:pt x="186" y="0"/>
                    <a:pt x="186" y="0"/>
                  </a:cubicBezTo>
                  <a:cubicBezTo>
                    <a:pt x="289" y="0"/>
                    <a:pt x="372" y="83"/>
                    <a:pt x="372" y="186"/>
                  </a:cubicBezTo>
                  <a:cubicBezTo>
                    <a:pt x="372" y="289"/>
                    <a:pt x="289" y="372"/>
                    <a:pt x="186" y="372"/>
                  </a:cubicBezTo>
                  <a:cubicBezTo>
                    <a:pt x="84" y="372"/>
                    <a:pt x="0" y="289"/>
                    <a:pt x="0" y="186"/>
                  </a:cubicBezTo>
                  <a:cubicBezTo>
                    <a:pt x="0" y="83"/>
                    <a:pt x="84" y="0"/>
                    <a:pt x="186" y="0"/>
                  </a:cubicBezTo>
                  <a:cubicBezTo>
                    <a:pt x="186" y="0"/>
                    <a:pt x="186" y="0"/>
                    <a:pt x="186" y="0"/>
                  </a:cubicBezTo>
                  <a:lnTo>
                    <a:pt x="186" y="186"/>
                  </a:lnTo>
                  <a:close/>
                </a:path>
              </a:pathLst>
            </a:custGeom>
            <a:solidFill>
              <a:srgbClr val="00A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p:cNvSpPr>
            <p:nvPr/>
          </p:nvSpPr>
          <p:spPr bwMode="auto">
            <a:xfrm>
              <a:off x="1018" y="3659"/>
              <a:ext cx="277" cy="280"/>
            </a:xfrm>
            <a:custGeom>
              <a:avLst/>
              <a:gdLst>
                <a:gd name="T0" fmla="*/ 65 w 131"/>
                <a:gd name="T1" fmla="*/ 66 h 132"/>
                <a:gd name="T2" fmla="*/ 65 w 131"/>
                <a:gd name="T3" fmla="*/ 0 h 132"/>
                <a:gd name="T4" fmla="*/ 131 w 131"/>
                <a:gd name="T5" fmla="*/ 66 h 132"/>
                <a:gd name="T6" fmla="*/ 65 w 131"/>
                <a:gd name="T7" fmla="*/ 132 h 132"/>
                <a:gd name="T8" fmla="*/ 0 w 131"/>
                <a:gd name="T9" fmla="*/ 66 h 132"/>
                <a:gd name="T10" fmla="*/ 65 w 131"/>
                <a:gd name="T11" fmla="*/ 0 h 132"/>
                <a:gd name="T12" fmla="*/ 65 w 131"/>
                <a:gd name="T13" fmla="*/ 0 h 132"/>
                <a:gd name="T14" fmla="*/ 65 w 131"/>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2">
                  <a:moveTo>
                    <a:pt x="65" y="66"/>
                  </a:moveTo>
                  <a:cubicBezTo>
                    <a:pt x="65" y="0"/>
                    <a:pt x="65" y="0"/>
                    <a:pt x="65" y="0"/>
                  </a:cubicBezTo>
                  <a:cubicBezTo>
                    <a:pt x="102" y="0"/>
                    <a:pt x="131" y="30"/>
                    <a:pt x="131" y="66"/>
                  </a:cubicBezTo>
                  <a:cubicBezTo>
                    <a:pt x="131" y="102"/>
                    <a:pt x="102" y="132"/>
                    <a:pt x="65" y="132"/>
                  </a:cubicBezTo>
                  <a:cubicBezTo>
                    <a:pt x="29" y="132"/>
                    <a:pt x="0" y="102"/>
                    <a:pt x="0" y="66"/>
                  </a:cubicBezTo>
                  <a:cubicBezTo>
                    <a:pt x="0" y="30"/>
                    <a:pt x="29" y="0"/>
                    <a:pt x="65" y="0"/>
                  </a:cubicBezTo>
                  <a:cubicBezTo>
                    <a:pt x="65" y="0"/>
                    <a:pt x="65" y="0"/>
                    <a:pt x="65" y="0"/>
                  </a:cubicBezTo>
                  <a:lnTo>
                    <a:pt x="65" y="66"/>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p:cNvSpPr>
              <a:spLocks/>
            </p:cNvSpPr>
            <p:nvPr/>
          </p:nvSpPr>
          <p:spPr bwMode="auto">
            <a:xfrm>
              <a:off x="3964" y="2080"/>
              <a:ext cx="486" cy="483"/>
            </a:xfrm>
            <a:custGeom>
              <a:avLst/>
              <a:gdLst>
                <a:gd name="T0" fmla="*/ 115 w 229"/>
                <a:gd name="T1" fmla="*/ 114 h 228"/>
                <a:gd name="T2" fmla="*/ 115 w 229"/>
                <a:gd name="T3" fmla="*/ 0 h 228"/>
                <a:gd name="T4" fmla="*/ 229 w 229"/>
                <a:gd name="T5" fmla="*/ 114 h 228"/>
                <a:gd name="T6" fmla="*/ 115 w 229"/>
                <a:gd name="T7" fmla="*/ 228 h 228"/>
                <a:gd name="T8" fmla="*/ 0 w 229"/>
                <a:gd name="T9" fmla="*/ 114 h 228"/>
                <a:gd name="T10" fmla="*/ 115 w 229"/>
                <a:gd name="T11" fmla="*/ 0 h 228"/>
                <a:gd name="T12" fmla="*/ 115 w 229"/>
                <a:gd name="T13" fmla="*/ 0 h 228"/>
                <a:gd name="T14" fmla="*/ 115 w 229"/>
                <a:gd name="T15" fmla="*/ 114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28">
                  <a:moveTo>
                    <a:pt x="115" y="114"/>
                  </a:moveTo>
                  <a:cubicBezTo>
                    <a:pt x="115" y="0"/>
                    <a:pt x="115" y="0"/>
                    <a:pt x="115" y="0"/>
                  </a:cubicBezTo>
                  <a:cubicBezTo>
                    <a:pt x="178" y="0"/>
                    <a:pt x="229" y="51"/>
                    <a:pt x="229" y="114"/>
                  </a:cubicBezTo>
                  <a:cubicBezTo>
                    <a:pt x="229" y="177"/>
                    <a:pt x="178" y="228"/>
                    <a:pt x="115" y="228"/>
                  </a:cubicBezTo>
                  <a:cubicBezTo>
                    <a:pt x="51" y="228"/>
                    <a:pt x="0" y="177"/>
                    <a:pt x="0" y="114"/>
                  </a:cubicBezTo>
                  <a:cubicBezTo>
                    <a:pt x="0" y="51"/>
                    <a:pt x="51" y="0"/>
                    <a:pt x="115" y="0"/>
                  </a:cubicBezTo>
                  <a:cubicBezTo>
                    <a:pt x="115" y="0"/>
                    <a:pt x="115" y="0"/>
                    <a:pt x="115" y="0"/>
                  </a:cubicBezTo>
                  <a:lnTo>
                    <a:pt x="115" y="114"/>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p:cNvSpPr>
              <a:spLocks/>
            </p:cNvSpPr>
            <p:nvPr/>
          </p:nvSpPr>
          <p:spPr bwMode="auto">
            <a:xfrm>
              <a:off x="1219" y="2844"/>
              <a:ext cx="836" cy="838"/>
            </a:xfrm>
            <a:custGeom>
              <a:avLst/>
              <a:gdLst>
                <a:gd name="T0" fmla="*/ 197 w 394"/>
                <a:gd name="T1" fmla="*/ 197 h 395"/>
                <a:gd name="T2" fmla="*/ 197 w 394"/>
                <a:gd name="T3" fmla="*/ 0 h 395"/>
                <a:gd name="T4" fmla="*/ 394 w 394"/>
                <a:gd name="T5" fmla="*/ 197 h 395"/>
                <a:gd name="T6" fmla="*/ 197 w 394"/>
                <a:gd name="T7" fmla="*/ 395 h 395"/>
                <a:gd name="T8" fmla="*/ 0 w 394"/>
                <a:gd name="T9" fmla="*/ 197 h 395"/>
                <a:gd name="T10" fmla="*/ 197 w 394"/>
                <a:gd name="T11" fmla="*/ 0 h 395"/>
                <a:gd name="T12" fmla="*/ 197 w 394"/>
                <a:gd name="T13" fmla="*/ 0 h 395"/>
                <a:gd name="T14" fmla="*/ 197 w 394"/>
                <a:gd name="T15" fmla="*/ 197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395">
                  <a:moveTo>
                    <a:pt x="197" y="197"/>
                  </a:moveTo>
                  <a:cubicBezTo>
                    <a:pt x="197" y="0"/>
                    <a:pt x="197" y="0"/>
                    <a:pt x="197" y="0"/>
                  </a:cubicBezTo>
                  <a:cubicBezTo>
                    <a:pt x="306" y="0"/>
                    <a:pt x="394" y="88"/>
                    <a:pt x="394" y="197"/>
                  </a:cubicBezTo>
                  <a:cubicBezTo>
                    <a:pt x="394" y="306"/>
                    <a:pt x="306" y="395"/>
                    <a:pt x="197" y="395"/>
                  </a:cubicBezTo>
                  <a:cubicBezTo>
                    <a:pt x="88" y="395"/>
                    <a:pt x="0" y="306"/>
                    <a:pt x="0" y="197"/>
                  </a:cubicBezTo>
                  <a:cubicBezTo>
                    <a:pt x="0" y="88"/>
                    <a:pt x="88" y="0"/>
                    <a:pt x="197" y="0"/>
                  </a:cubicBezTo>
                  <a:cubicBezTo>
                    <a:pt x="197" y="0"/>
                    <a:pt x="197" y="0"/>
                    <a:pt x="197" y="0"/>
                  </a:cubicBezTo>
                  <a:lnTo>
                    <a:pt x="197" y="197"/>
                  </a:lnTo>
                  <a:close/>
                </a:path>
              </a:pathLst>
            </a:custGeom>
            <a:solidFill>
              <a:srgbClr val="009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p:cNvSpPr>
              <a:spLocks/>
            </p:cNvSpPr>
            <p:nvPr/>
          </p:nvSpPr>
          <p:spPr bwMode="auto">
            <a:xfrm>
              <a:off x="1980" y="4648"/>
              <a:ext cx="555" cy="555"/>
            </a:xfrm>
            <a:custGeom>
              <a:avLst/>
              <a:gdLst>
                <a:gd name="T0" fmla="*/ 131 w 262"/>
                <a:gd name="T1" fmla="*/ 131 h 262"/>
                <a:gd name="T2" fmla="*/ 131 w 262"/>
                <a:gd name="T3" fmla="*/ 0 h 262"/>
                <a:gd name="T4" fmla="*/ 262 w 262"/>
                <a:gd name="T5" fmla="*/ 131 h 262"/>
                <a:gd name="T6" fmla="*/ 131 w 262"/>
                <a:gd name="T7" fmla="*/ 262 h 262"/>
                <a:gd name="T8" fmla="*/ 0 w 262"/>
                <a:gd name="T9" fmla="*/ 131 h 262"/>
                <a:gd name="T10" fmla="*/ 131 w 262"/>
                <a:gd name="T11" fmla="*/ 0 h 262"/>
                <a:gd name="T12" fmla="*/ 131 w 262"/>
                <a:gd name="T13" fmla="*/ 131 h 262"/>
              </a:gdLst>
              <a:ahLst/>
              <a:cxnLst>
                <a:cxn ang="0">
                  <a:pos x="T0" y="T1"/>
                </a:cxn>
                <a:cxn ang="0">
                  <a:pos x="T2" y="T3"/>
                </a:cxn>
                <a:cxn ang="0">
                  <a:pos x="T4" y="T5"/>
                </a:cxn>
                <a:cxn ang="0">
                  <a:pos x="T6" y="T7"/>
                </a:cxn>
                <a:cxn ang="0">
                  <a:pos x="T8" y="T9"/>
                </a:cxn>
                <a:cxn ang="0">
                  <a:pos x="T10" y="T11"/>
                </a:cxn>
                <a:cxn ang="0">
                  <a:pos x="T12" y="T13"/>
                </a:cxn>
              </a:cxnLst>
              <a:rect l="0" t="0" r="r" b="b"/>
              <a:pathLst>
                <a:path w="262" h="262">
                  <a:moveTo>
                    <a:pt x="131" y="131"/>
                  </a:moveTo>
                  <a:cubicBezTo>
                    <a:pt x="131" y="0"/>
                    <a:pt x="131" y="0"/>
                    <a:pt x="131" y="0"/>
                  </a:cubicBezTo>
                  <a:cubicBezTo>
                    <a:pt x="203" y="0"/>
                    <a:pt x="262" y="58"/>
                    <a:pt x="262" y="131"/>
                  </a:cubicBezTo>
                  <a:cubicBezTo>
                    <a:pt x="262" y="203"/>
                    <a:pt x="203" y="262"/>
                    <a:pt x="131" y="262"/>
                  </a:cubicBezTo>
                  <a:cubicBezTo>
                    <a:pt x="58" y="262"/>
                    <a:pt x="0" y="203"/>
                    <a:pt x="0" y="131"/>
                  </a:cubicBezTo>
                  <a:cubicBezTo>
                    <a:pt x="0" y="59"/>
                    <a:pt x="58" y="0"/>
                    <a:pt x="131" y="0"/>
                  </a:cubicBezTo>
                  <a:lnTo>
                    <a:pt x="131" y="131"/>
                  </a:lnTo>
                  <a:close/>
                </a:path>
              </a:pathLst>
            </a:custGeom>
            <a:solidFill>
              <a:srgbClr val="076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
            <p:cNvSpPr>
              <a:spLocks/>
            </p:cNvSpPr>
            <p:nvPr/>
          </p:nvSpPr>
          <p:spPr bwMode="auto">
            <a:xfrm>
              <a:off x="795" y="3973"/>
              <a:ext cx="1181" cy="1181"/>
            </a:xfrm>
            <a:custGeom>
              <a:avLst/>
              <a:gdLst>
                <a:gd name="T0" fmla="*/ 278 w 557"/>
                <a:gd name="T1" fmla="*/ 278 h 557"/>
                <a:gd name="T2" fmla="*/ 278 w 557"/>
                <a:gd name="T3" fmla="*/ 0 h 557"/>
                <a:gd name="T4" fmla="*/ 557 w 557"/>
                <a:gd name="T5" fmla="*/ 278 h 557"/>
                <a:gd name="T6" fmla="*/ 278 w 557"/>
                <a:gd name="T7" fmla="*/ 557 h 557"/>
                <a:gd name="T8" fmla="*/ 0 w 557"/>
                <a:gd name="T9" fmla="*/ 278 h 557"/>
                <a:gd name="T10" fmla="*/ 278 w 557"/>
                <a:gd name="T11" fmla="*/ 0 h 557"/>
                <a:gd name="T12" fmla="*/ 278 w 557"/>
                <a:gd name="T13" fmla="*/ 0 h 557"/>
                <a:gd name="T14" fmla="*/ 278 w 557"/>
                <a:gd name="T15" fmla="*/ 278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7" h="557">
                  <a:moveTo>
                    <a:pt x="278" y="278"/>
                  </a:moveTo>
                  <a:cubicBezTo>
                    <a:pt x="278" y="0"/>
                    <a:pt x="278" y="0"/>
                    <a:pt x="278" y="0"/>
                  </a:cubicBezTo>
                  <a:cubicBezTo>
                    <a:pt x="432" y="0"/>
                    <a:pt x="557" y="124"/>
                    <a:pt x="557" y="278"/>
                  </a:cubicBezTo>
                  <a:cubicBezTo>
                    <a:pt x="557" y="432"/>
                    <a:pt x="432" y="557"/>
                    <a:pt x="278" y="557"/>
                  </a:cubicBezTo>
                  <a:cubicBezTo>
                    <a:pt x="124" y="557"/>
                    <a:pt x="0" y="432"/>
                    <a:pt x="0" y="278"/>
                  </a:cubicBezTo>
                  <a:cubicBezTo>
                    <a:pt x="0" y="124"/>
                    <a:pt x="124" y="0"/>
                    <a:pt x="278" y="0"/>
                  </a:cubicBezTo>
                  <a:cubicBezTo>
                    <a:pt x="278" y="0"/>
                    <a:pt x="278" y="0"/>
                    <a:pt x="278" y="0"/>
                  </a:cubicBezTo>
                  <a:lnTo>
                    <a:pt x="278" y="278"/>
                  </a:lnTo>
                  <a:close/>
                </a:path>
              </a:pathLst>
            </a:custGeom>
            <a:solidFill>
              <a:srgbClr val="037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
            <p:cNvSpPr>
              <a:spLocks/>
            </p:cNvSpPr>
            <p:nvPr/>
          </p:nvSpPr>
          <p:spPr bwMode="auto">
            <a:xfrm>
              <a:off x="3841" y="4357"/>
              <a:ext cx="280" cy="278"/>
            </a:xfrm>
            <a:custGeom>
              <a:avLst/>
              <a:gdLst>
                <a:gd name="T0" fmla="*/ 66 w 132"/>
                <a:gd name="T1" fmla="*/ 65 h 131"/>
                <a:gd name="T2" fmla="*/ 66 w 132"/>
                <a:gd name="T3" fmla="*/ 0 h 131"/>
                <a:gd name="T4" fmla="*/ 132 w 132"/>
                <a:gd name="T5" fmla="*/ 65 h 131"/>
                <a:gd name="T6" fmla="*/ 66 w 132"/>
                <a:gd name="T7" fmla="*/ 131 h 131"/>
                <a:gd name="T8" fmla="*/ 0 w 132"/>
                <a:gd name="T9" fmla="*/ 65 h 131"/>
                <a:gd name="T10" fmla="*/ 66 w 132"/>
                <a:gd name="T11" fmla="*/ 0 h 131"/>
                <a:gd name="T12" fmla="*/ 66 w 132"/>
                <a:gd name="T13" fmla="*/ 0 h 131"/>
                <a:gd name="T14" fmla="*/ 66 w 132"/>
                <a:gd name="T15" fmla="*/ 65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1">
                  <a:moveTo>
                    <a:pt x="66" y="65"/>
                  </a:moveTo>
                  <a:cubicBezTo>
                    <a:pt x="66" y="0"/>
                    <a:pt x="66" y="0"/>
                    <a:pt x="66" y="0"/>
                  </a:cubicBezTo>
                  <a:cubicBezTo>
                    <a:pt x="103" y="0"/>
                    <a:pt x="132" y="29"/>
                    <a:pt x="132" y="65"/>
                  </a:cubicBezTo>
                  <a:cubicBezTo>
                    <a:pt x="132" y="102"/>
                    <a:pt x="103" y="131"/>
                    <a:pt x="66" y="131"/>
                  </a:cubicBezTo>
                  <a:cubicBezTo>
                    <a:pt x="30" y="131"/>
                    <a:pt x="0" y="102"/>
                    <a:pt x="0" y="65"/>
                  </a:cubicBezTo>
                  <a:cubicBezTo>
                    <a:pt x="0" y="29"/>
                    <a:pt x="30" y="0"/>
                    <a:pt x="66" y="0"/>
                  </a:cubicBezTo>
                  <a:cubicBezTo>
                    <a:pt x="66" y="0"/>
                    <a:pt x="66" y="0"/>
                    <a:pt x="66" y="0"/>
                  </a:cubicBezTo>
                  <a:lnTo>
                    <a:pt x="66" y="65"/>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p:cNvSpPr>
            <p:nvPr/>
          </p:nvSpPr>
          <p:spPr bwMode="auto">
            <a:xfrm>
              <a:off x="3087" y="2866"/>
              <a:ext cx="1420" cy="1421"/>
            </a:xfrm>
            <a:custGeom>
              <a:avLst/>
              <a:gdLst>
                <a:gd name="T0" fmla="*/ 335 w 670"/>
                <a:gd name="T1" fmla="*/ 335 h 670"/>
                <a:gd name="T2" fmla="*/ 335 w 670"/>
                <a:gd name="T3" fmla="*/ 0 h 670"/>
                <a:gd name="T4" fmla="*/ 670 w 670"/>
                <a:gd name="T5" fmla="*/ 335 h 670"/>
                <a:gd name="T6" fmla="*/ 335 w 670"/>
                <a:gd name="T7" fmla="*/ 670 h 670"/>
                <a:gd name="T8" fmla="*/ 0 w 670"/>
                <a:gd name="T9" fmla="*/ 335 h 670"/>
                <a:gd name="T10" fmla="*/ 335 w 670"/>
                <a:gd name="T11" fmla="*/ 0 h 670"/>
                <a:gd name="T12" fmla="*/ 335 w 670"/>
                <a:gd name="T13" fmla="*/ 0 h 670"/>
                <a:gd name="T14" fmla="*/ 335 w 670"/>
                <a:gd name="T15" fmla="*/ 335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70">
                  <a:moveTo>
                    <a:pt x="335" y="335"/>
                  </a:moveTo>
                  <a:cubicBezTo>
                    <a:pt x="335" y="0"/>
                    <a:pt x="335" y="0"/>
                    <a:pt x="335" y="0"/>
                  </a:cubicBezTo>
                  <a:cubicBezTo>
                    <a:pt x="520" y="0"/>
                    <a:pt x="670" y="150"/>
                    <a:pt x="670" y="335"/>
                  </a:cubicBezTo>
                  <a:cubicBezTo>
                    <a:pt x="670" y="520"/>
                    <a:pt x="520" y="670"/>
                    <a:pt x="335" y="670"/>
                  </a:cubicBezTo>
                  <a:cubicBezTo>
                    <a:pt x="150" y="670"/>
                    <a:pt x="0" y="520"/>
                    <a:pt x="0" y="335"/>
                  </a:cubicBezTo>
                  <a:cubicBezTo>
                    <a:pt x="0" y="150"/>
                    <a:pt x="150" y="0"/>
                    <a:pt x="335" y="0"/>
                  </a:cubicBezTo>
                  <a:cubicBezTo>
                    <a:pt x="335" y="0"/>
                    <a:pt x="335" y="0"/>
                    <a:pt x="335" y="0"/>
                  </a:cubicBezTo>
                  <a:lnTo>
                    <a:pt x="335" y="335"/>
                  </a:lnTo>
                  <a:close/>
                </a:path>
              </a:pathLst>
            </a:custGeom>
            <a:solidFill>
              <a:srgbClr val="037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TextBox 41"/>
          <p:cNvSpPr txBox="1"/>
          <p:nvPr/>
        </p:nvSpPr>
        <p:spPr>
          <a:xfrm>
            <a:off x="793586" y="3458197"/>
            <a:ext cx="1517813" cy="923330"/>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Lack of relevant experience in Medical Affairs</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21 </a:t>
            </a:r>
            <a:endParaRPr lang="en-US" sz="1200" b="1" i="1" dirty="0">
              <a:solidFill>
                <a:schemeClr val="bg1"/>
              </a:solidFill>
              <a:latin typeface="Calibri" panose="020F0502020204030204" pitchFamily="34" charset="0"/>
            </a:endParaRPr>
          </a:p>
        </p:txBody>
      </p:sp>
      <p:sp>
        <p:nvSpPr>
          <p:cNvPr id="43" name="TextBox 42"/>
          <p:cNvSpPr txBox="1"/>
          <p:nvPr/>
        </p:nvSpPr>
        <p:spPr>
          <a:xfrm>
            <a:off x="844386" y="3014890"/>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43.8%</a:t>
            </a:r>
            <a:endParaRPr lang="en-US" sz="2400" b="1" i="1" dirty="0">
              <a:solidFill>
                <a:schemeClr val="bg1"/>
              </a:solidFill>
              <a:latin typeface="Calibri" panose="020F0502020204030204" pitchFamily="34" charset="0"/>
            </a:endParaRPr>
          </a:p>
        </p:txBody>
      </p:sp>
      <p:sp>
        <p:nvSpPr>
          <p:cNvPr id="44" name="TextBox 43"/>
          <p:cNvSpPr txBox="1"/>
          <p:nvPr/>
        </p:nvSpPr>
        <p:spPr>
          <a:xfrm>
            <a:off x="5147626" y="5527319"/>
            <a:ext cx="1810440" cy="707886"/>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Poor Communication Skills</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26 </a:t>
            </a:r>
            <a:endParaRPr lang="en-US" sz="1200" b="1" i="1" dirty="0">
              <a:solidFill>
                <a:schemeClr val="bg1"/>
              </a:solidFill>
              <a:latin typeface="Calibri" panose="020F0502020204030204" pitchFamily="34" charset="0"/>
            </a:endParaRPr>
          </a:p>
        </p:txBody>
      </p:sp>
      <p:sp>
        <p:nvSpPr>
          <p:cNvPr id="45" name="TextBox 44"/>
          <p:cNvSpPr txBox="1"/>
          <p:nvPr/>
        </p:nvSpPr>
        <p:spPr>
          <a:xfrm>
            <a:off x="5321697" y="5103783"/>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54.2%</a:t>
            </a:r>
            <a:endParaRPr lang="en-US" sz="2400" b="1" i="1" dirty="0">
              <a:solidFill>
                <a:schemeClr val="bg1"/>
              </a:solidFill>
              <a:latin typeface="Calibri" panose="020F0502020204030204" pitchFamily="34" charset="0"/>
            </a:endParaRPr>
          </a:p>
        </p:txBody>
      </p:sp>
      <p:sp>
        <p:nvSpPr>
          <p:cNvPr id="46" name="TextBox 45"/>
          <p:cNvSpPr txBox="1"/>
          <p:nvPr/>
        </p:nvSpPr>
        <p:spPr>
          <a:xfrm>
            <a:off x="4381500" y="3219124"/>
            <a:ext cx="1810440" cy="707886"/>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Inconsistencies</a:t>
            </a:r>
          </a:p>
          <a:p>
            <a:pPr algn="ctr"/>
            <a:r>
              <a:rPr lang="en-US" sz="1400" dirty="0" smtClean="0">
                <a:solidFill>
                  <a:schemeClr val="bg1"/>
                </a:solidFill>
                <a:latin typeface="Calibri" panose="020F0502020204030204" pitchFamily="34" charset="0"/>
              </a:rPr>
              <a:t>of any kind</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18 </a:t>
            </a:r>
            <a:endParaRPr lang="en-US" sz="1200" b="1" i="1" dirty="0">
              <a:solidFill>
                <a:schemeClr val="bg1"/>
              </a:solidFill>
              <a:latin typeface="Calibri" panose="020F0502020204030204" pitchFamily="34" charset="0"/>
            </a:endParaRPr>
          </a:p>
        </p:txBody>
      </p:sp>
      <p:sp>
        <p:nvSpPr>
          <p:cNvPr id="53" name="TextBox 52"/>
          <p:cNvSpPr txBox="1"/>
          <p:nvPr/>
        </p:nvSpPr>
        <p:spPr>
          <a:xfrm>
            <a:off x="4555571" y="2795588"/>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37.5%</a:t>
            </a:r>
            <a:endParaRPr lang="en-US" sz="2400" b="1" i="1" dirty="0">
              <a:solidFill>
                <a:schemeClr val="bg1"/>
              </a:solidFill>
              <a:latin typeface="Calibri" panose="020F0502020204030204" pitchFamily="34" charset="0"/>
            </a:endParaRPr>
          </a:p>
        </p:txBody>
      </p:sp>
      <p:sp>
        <p:nvSpPr>
          <p:cNvPr id="55" name="TextBox 54"/>
          <p:cNvSpPr txBox="1"/>
          <p:nvPr/>
        </p:nvSpPr>
        <p:spPr>
          <a:xfrm>
            <a:off x="2532454" y="3508621"/>
            <a:ext cx="1810440" cy="707886"/>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Unclear </a:t>
            </a:r>
          </a:p>
          <a:p>
            <a:pPr algn="ctr"/>
            <a:r>
              <a:rPr lang="en-US" sz="1400" dirty="0" smtClean="0">
                <a:solidFill>
                  <a:schemeClr val="bg1"/>
                </a:solidFill>
                <a:latin typeface="Calibri" panose="020F0502020204030204" pitchFamily="34" charset="0"/>
              </a:rPr>
              <a:t>achievements</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14 </a:t>
            </a:r>
            <a:endParaRPr lang="en-US" sz="1200" b="1" i="1" dirty="0">
              <a:solidFill>
                <a:schemeClr val="bg1"/>
              </a:solidFill>
              <a:latin typeface="Calibri" panose="020F0502020204030204" pitchFamily="34" charset="0"/>
            </a:endParaRPr>
          </a:p>
        </p:txBody>
      </p:sp>
      <p:sp>
        <p:nvSpPr>
          <p:cNvPr id="56" name="TextBox 55"/>
          <p:cNvSpPr txBox="1"/>
          <p:nvPr/>
        </p:nvSpPr>
        <p:spPr>
          <a:xfrm>
            <a:off x="2745131" y="3085085"/>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29.2%</a:t>
            </a:r>
            <a:endParaRPr lang="en-US" sz="2400" b="1" i="1" dirty="0">
              <a:solidFill>
                <a:schemeClr val="bg1"/>
              </a:solidFill>
              <a:latin typeface="Calibri" panose="020F0502020204030204" pitchFamily="34" charset="0"/>
            </a:endParaRPr>
          </a:p>
        </p:txBody>
      </p:sp>
      <p:sp>
        <p:nvSpPr>
          <p:cNvPr id="57" name="TextBox 56"/>
          <p:cNvSpPr txBox="1"/>
          <p:nvPr/>
        </p:nvSpPr>
        <p:spPr>
          <a:xfrm>
            <a:off x="6281650" y="3500813"/>
            <a:ext cx="824520" cy="338554"/>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6.3%</a:t>
            </a:r>
            <a:endParaRPr lang="en-US" sz="1400" b="1" i="1" dirty="0">
              <a:solidFill>
                <a:schemeClr val="bg1"/>
              </a:solidFill>
              <a:latin typeface="Calibri" panose="020F0502020204030204" pitchFamily="34" charset="0"/>
            </a:endParaRPr>
          </a:p>
        </p:txBody>
      </p:sp>
      <p:sp>
        <p:nvSpPr>
          <p:cNvPr id="61" name="TextBox 60"/>
          <p:cNvSpPr txBox="1"/>
          <p:nvPr/>
        </p:nvSpPr>
        <p:spPr>
          <a:xfrm>
            <a:off x="585183" y="5768641"/>
            <a:ext cx="1151888" cy="592470"/>
          </a:xfrm>
          <a:prstGeom prst="rect">
            <a:avLst/>
          </a:prstGeom>
          <a:noFill/>
        </p:spPr>
        <p:txBody>
          <a:bodyPr wrap="square" rtlCol="0">
            <a:spAutoFit/>
          </a:bodyPr>
          <a:lstStyle/>
          <a:p>
            <a:pPr algn="ctr"/>
            <a:r>
              <a:rPr lang="en-US" sz="1100" dirty="0" smtClean="0">
                <a:solidFill>
                  <a:srgbClr val="1C75BC"/>
                </a:solidFill>
                <a:latin typeface="Calibri" panose="020F0502020204030204" pitchFamily="34" charset="0"/>
              </a:rPr>
              <a:t>Other - Write</a:t>
            </a:r>
          </a:p>
          <a:p>
            <a:pPr algn="ctr"/>
            <a:r>
              <a:rPr lang="en-US" sz="1100" dirty="0" smtClean="0">
                <a:solidFill>
                  <a:srgbClr val="1C75BC"/>
                </a:solidFill>
                <a:latin typeface="Calibri" panose="020F0502020204030204" pitchFamily="34" charset="0"/>
              </a:rPr>
              <a:t>In (Required)</a:t>
            </a:r>
          </a:p>
          <a:p>
            <a:pPr algn="ctr"/>
            <a:r>
              <a:rPr lang="en-US" sz="1050" b="1" i="1" dirty="0" smtClean="0">
                <a:solidFill>
                  <a:srgbClr val="1C75BC"/>
                </a:solidFill>
                <a:latin typeface="Calibri" panose="020F0502020204030204" pitchFamily="34" charset="0"/>
              </a:rPr>
              <a:t>Responses: 1</a:t>
            </a:r>
            <a:endParaRPr lang="en-US" sz="1050" b="1" i="1" dirty="0">
              <a:solidFill>
                <a:srgbClr val="1C75BC"/>
              </a:solidFill>
              <a:latin typeface="Calibri" panose="020F0502020204030204" pitchFamily="34" charset="0"/>
            </a:endParaRPr>
          </a:p>
        </p:txBody>
      </p:sp>
      <p:sp>
        <p:nvSpPr>
          <p:cNvPr id="64" name="TextBox 63"/>
          <p:cNvSpPr txBox="1"/>
          <p:nvPr/>
        </p:nvSpPr>
        <p:spPr>
          <a:xfrm>
            <a:off x="4018520" y="4466400"/>
            <a:ext cx="1355096" cy="730969"/>
          </a:xfrm>
          <a:prstGeom prst="rect">
            <a:avLst/>
          </a:prstGeom>
          <a:noFill/>
        </p:spPr>
        <p:txBody>
          <a:bodyPr wrap="square" rtlCol="0">
            <a:spAutoFit/>
          </a:bodyPr>
          <a:lstStyle/>
          <a:p>
            <a:pPr algn="ctr"/>
            <a:r>
              <a:rPr lang="en-US" sz="1050" dirty="0" smtClean="0">
                <a:solidFill>
                  <a:srgbClr val="1C75BC"/>
                </a:solidFill>
                <a:latin typeface="Calibri" panose="020F0502020204030204" pitchFamily="34" charset="0"/>
              </a:rPr>
              <a:t>Small </a:t>
            </a:r>
            <a:r>
              <a:rPr lang="en-US" sz="1050" dirty="0" err="1" smtClean="0">
                <a:solidFill>
                  <a:srgbClr val="1C75BC"/>
                </a:solidFill>
                <a:latin typeface="Calibri" panose="020F0502020204030204" pitchFamily="34" charset="0"/>
              </a:rPr>
              <a:t>unrecognised</a:t>
            </a:r>
            <a:r>
              <a:rPr lang="en-US" sz="1050" dirty="0" smtClean="0">
                <a:solidFill>
                  <a:srgbClr val="1C75BC"/>
                </a:solidFill>
                <a:latin typeface="Calibri" panose="020F0502020204030204" pitchFamily="34" charset="0"/>
              </a:rPr>
              <a:t> companies in background</a:t>
            </a:r>
            <a:endParaRPr lang="en-US" sz="1050" dirty="0">
              <a:solidFill>
                <a:srgbClr val="1C75BC"/>
              </a:solidFill>
              <a:latin typeface="Calibri" panose="020F0502020204030204" pitchFamily="34" charset="0"/>
            </a:endParaRPr>
          </a:p>
          <a:p>
            <a:pPr algn="ctr"/>
            <a:r>
              <a:rPr lang="en-US" sz="1000" b="1" i="1" dirty="0">
                <a:solidFill>
                  <a:srgbClr val="1C75BC"/>
                </a:solidFill>
                <a:latin typeface="Calibri" panose="020F0502020204030204" pitchFamily="34" charset="0"/>
              </a:rPr>
              <a:t>Responses: 5</a:t>
            </a:r>
          </a:p>
        </p:txBody>
      </p:sp>
      <p:sp>
        <p:nvSpPr>
          <p:cNvPr id="69" name="TextBox 68"/>
          <p:cNvSpPr txBox="1"/>
          <p:nvPr/>
        </p:nvSpPr>
        <p:spPr>
          <a:xfrm>
            <a:off x="3355731" y="4873844"/>
            <a:ext cx="894816" cy="338554"/>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10.4%</a:t>
            </a:r>
            <a:endParaRPr lang="en-US" sz="1400" b="1" i="1" dirty="0">
              <a:solidFill>
                <a:schemeClr val="bg1"/>
              </a:solidFill>
              <a:latin typeface="Calibri" panose="020F0502020204030204" pitchFamily="34" charset="0"/>
            </a:endParaRPr>
          </a:p>
        </p:txBody>
      </p:sp>
      <p:sp>
        <p:nvSpPr>
          <p:cNvPr id="76" name="TextBox 75"/>
          <p:cNvSpPr txBox="1"/>
          <p:nvPr/>
        </p:nvSpPr>
        <p:spPr>
          <a:xfrm>
            <a:off x="3107692" y="6422074"/>
            <a:ext cx="1810440" cy="492443"/>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Unclear motivation</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16 </a:t>
            </a:r>
            <a:endParaRPr lang="en-US" sz="1200" b="1" i="1" dirty="0">
              <a:solidFill>
                <a:schemeClr val="bg1"/>
              </a:solidFill>
              <a:latin typeface="Calibri" panose="020F0502020204030204" pitchFamily="34" charset="0"/>
            </a:endParaRPr>
          </a:p>
        </p:txBody>
      </p:sp>
      <p:sp>
        <p:nvSpPr>
          <p:cNvPr id="77" name="TextBox 76"/>
          <p:cNvSpPr txBox="1"/>
          <p:nvPr/>
        </p:nvSpPr>
        <p:spPr>
          <a:xfrm>
            <a:off x="3281763" y="5998538"/>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33.3%</a:t>
            </a:r>
            <a:endParaRPr lang="en-US" sz="2400" b="1" i="1" dirty="0">
              <a:solidFill>
                <a:schemeClr val="bg1"/>
              </a:solidFill>
              <a:latin typeface="Calibri" panose="020F0502020204030204" pitchFamily="34" charset="0"/>
            </a:endParaRPr>
          </a:p>
        </p:txBody>
      </p:sp>
      <p:sp>
        <p:nvSpPr>
          <p:cNvPr id="78" name="TextBox 77"/>
          <p:cNvSpPr txBox="1"/>
          <p:nvPr/>
        </p:nvSpPr>
        <p:spPr>
          <a:xfrm>
            <a:off x="1919365" y="4896034"/>
            <a:ext cx="1327868" cy="730969"/>
          </a:xfrm>
          <a:prstGeom prst="rect">
            <a:avLst/>
          </a:prstGeom>
          <a:noFill/>
        </p:spPr>
        <p:txBody>
          <a:bodyPr wrap="square" rtlCol="0">
            <a:spAutoFit/>
          </a:bodyPr>
          <a:lstStyle/>
          <a:p>
            <a:pPr algn="ctr"/>
            <a:r>
              <a:rPr lang="en-US" sz="1050" dirty="0" smtClean="0">
                <a:solidFill>
                  <a:schemeClr val="bg1"/>
                </a:solidFill>
                <a:latin typeface="Calibri" panose="020F0502020204030204" pitchFamily="34" charset="0"/>
              </a:rPr>
              <a:t>Exaggerated </a:t>
            </a:r>
          </a:p>
          <a:p>
            <a:pPr algn="ctr"/>
            <a:r>
              <a:rPr lang="en-US" sz="1050" dirty="0" smtClean="0">
                <a:solidFill>
                  <a:schemeClr val="bg1"/>
                </a:solidFill>
                <a:latin typeface="Calibri" panose="020F0502020204030204" pitchFamily="34" charset="0"/>
              </a:rPr>
              <a:t>titles and </a:t>
            </a:r>
            <a:endParaRPr lang="en-US" sz="1050" dirty="0">
              <a:solidFill>
                <a:schemeClr val="bg1"/>
              </a:solidFill>
              <a:latin typeface="Calibri" panose="020F0502020204030204" pitchFamily="34" charset="0"/>
            </a:endParaRPr>
          </a:p>
          <a:p>
            <a:pPr algn="ctr"/>
            <a:r>
              <a:rPr lang="en-US" sz="1050" dirty="0" smtClean="0">
                <a:solidFill>
                  <a:schemeClr val="bg1"/>
                </a:solidFill>
                <a:latin typeface="Calibri" panose="020F0502020204030204" pitchFamily="34" charset="0"/>
              </a:rPr>
              <a:t>responsibilities</a:t>
            </a:r>
          </a:p>
          <a:p>
            <a:pPr algn="ctr"/>
            <a:r>
              <a:rPr lang="en-US" sz="1000" b="1" i="1" dirty="0" smtClean="0">
                <a:solidFill>
                  <a:schemeClr val="bg1"/>
                </a:solidFill>
                <a:latin typeface="Calibri" panose="020F0502020204030204" pitchFamily="34" charset="0"/>
              </a:rPr>
              <a:t>Responses</a:t>
            </a:r>
            <a:r>
              <a:rPr lang="en-US" sz="1000" b="1" i="1" dirty="0">
                <a:solidFill>
                  <a:schemeClr val="bg1"/>
                </a:solidFill>
                <a:latin typeface="Calibri" panose="020F0502020204030204" pitchFamily="34" charset="0"/>
              </a:rPr>
              <a:t>: </a:t>
            </a:r>
            <a:r>
              <a:rPr lang="en-US" sz="1000" b="1" i="1" dirty="0" smtClean="0">
                <a:solidFill>
                  <a:schemeClr val="bg1"/>
                </a:solidFill>
                <a:latin typeface="Calibri" panose="020F0502020204030204" pitchFamily="34" charset="0"/>
              </a:rPr>
              <a:t>9</a:t>
            </a:r>
            <a:endParaRPr lang="en-US" sz="1000" b="1" i="1" dirty="0">
              <a:solidFill>
                <a:schemeClr val="bg1"/>
              </a:solidFill>
              <a:latin typeface="Calibri" panose="020F0502020204030204" pitchFamily="34" charset="0"/>
            </a:endParaRPr>
          </a:p>
        </p:txBody>
      </p:sp>
      <p:sp>
        <p:nvSpPr>
          <p:cNvPr id="79" name="TextBox 78"/>
          <p:cNvSpPr txBox="1"/>
          <p:nvPr/>
        </p:nvSpPr>
        <p:spPr>
          <a:xfrm>
            <a:off x="2151330" y="4637465"/>
            <a:ext cx="894816" cy="338554"/>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18.8%</a:t>
            </a:r>
            <a:endParaRPr lang="en-US" sz="1400" b="1" i="1" dirty="0">
              <a:solidFill>
                <a:schemeClr val="bg1"/>
              </a:solidFill>
              <a:latin typeface="Calibri" panose="020F0502020204030204" pitchFamily="34" charset="0"/>
            </a:endParaRPr>
          </a:p>
        </p:txBody>
      </p:sp>
      <p:sp>
        <p:nvSpPr>
          <p:cNvPr id="80" name="TextBox 79"/>
          <p:cNvSpPr txBox="1"/>
          <p:nvPr/>
        </p:nvSpPr>
        <p:spPr>
          <a:xfrm>
            <a:off x="1447347" y="7207714"/>
            <a:ext cx="1460396" cy="492443"/>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No degree</a:t>
            </a:r>
          </a:p>
          <a:p>
            <a:pPr algn="ctr"/>
            <a:r>
              <a:rPr lang="en-US" sz="1200" b="1" i="1" dirty="0" smtClean="0">
                <a:solidFill>
                  <a:schemeClr val="bg1"/>
                </a:solidFill>
                <a:latin typeface="Calibri" panose="020F0502020204030204" pitchFamily="34" charset="0"/>
              </a:rPr>
              <a:t>Responses</a:t>
            </a:r>
            <a:r>
              <a:rPr lang="en-US" sz="1200" b="1" i="1" dirty="0">
                <a:solidFill>
                  <a:schemeClr val="bg1"/>
                </a:solidFill>
                <a:latin typeface="Calibri" panose="020F0502020204030204" pitchFamily="34" charset="0"/>
              </a:rPr>
              <a:t>: </a:t>
            </a:r>
            <a:r>
              <a:rPr lang="en-US" sz="1200" b="1" i="1" dirty="0" smtClean="0">
                <a:solidFill>
                  <a:schemeClr val="bg1"/>
                </a:solidFill>
                <a:latin typeface="Calibri" panose="020F0502020204030204" pitchFamily="34" charset="0"/>
              </a:rPr>
              <a:t>18 </a:t>
            </a:r>
            <a:endParaRPr lang="en-US" sz="1200" b="1" i="1" dirty="0">
              <a:solidFill>
                <a:schemeClr val="bg1"/>
              </a:solidFill>
              <a:latin typeface="Calibri" panose="020F0502020204030204" pitchFamily="34" charset="0"/>
            </a:endParaRPr>
          </a:p>
        </p:txBody>
      </p:sp>
      <p:sp>
        <p:nvSpPr>
          <p:cNvPr id="81" name="TextBox 80"/>
          <p:cNvSpPr txBox="1"/>
          <p:nvPr/>
        </p:nvSpPr>
        <p:spPr>
          <a:xfrm>
            <a:off x="1470137" y="6782822"/>
            <a:ext cx="1467013" cy="523220"/>
          </a:xfrm>
          <a:prstGeom prst="rect">
            <a:avLst/>
          </a:prstGeom>
          <a:noFill/>
        </p:spPr>
        <p:txBody>
          <a:bodyPr wrap="square" rtlCol="0">
            <a:spAutoFit/>
          </a:bodyPr>
          <a:lstStyle/>
          <a:p>
            <a:pPr algn="ctr"/>
            <a:r>
              <a:rPr lang="en-US" sz="2800" b="1" dirty="0" smtClean="0">
                <a:solidFill>
                  <a:schemeClr val="bg1"/>
                </a:solidFill>
                <a:latin typeface="Calibri" panose="020F0502020204030204" pitchFamily="34" charset="0"/>
              </a:rPr>
              <a:t>37.5%</a:t>
            </a:r>
            <a:endParaRPr lang="en-US" sz="2400" b="1" i="1" dirty="0">
              <a:solidFill>
                <a:schemeClr val="bg1"/>
              </a:solidFill>
              <a:latin typeface="Calibri" panose="020F0502020204030204" pitchFamily="34" charset="0"/>
            </a:endParaRPr>
          </a:p>
        </p:txBody>
      </p:sp>
      <p:sp>
        <p:nvSpPr>
          <p:cNvPr id="82" name="TextBox 81"/>
          <p:cNvSpPr txBox="1"/>
          <p:nvPr/>
        </p:nvSpPr>
        <p:spPr>
          <a:xfrm>
            <a:off x="1527778" y="5890855"/>
            <a:ext cx="624543" cy="261610"/>
          </a:xfrm>
          <a:prstGeom prst="rect">
            <a:avLst/>
          </a:prstGeom>
          <a:noFill/>
        </p:spPr>
        <p:txBody>
          <a:bodyPr wrap="square" rtlCol="0">
            <a:spAutoFit/>
          </a:bodyPr>
          <a:lstStyle/>
          <a:p>
            <a:pPr algn="ctr"/>
            <a:r>
              <a:rPr lang="en-US" sz="1100" b="1" dirty="0" smtClean="0">
                <a:solidFill>
                  <a:schemeClr val="bg1"/>
                </a:solidFill>
                <a:latin typeface="Calibri" panose="020F0502020204030204" pitchFamily="34" charset="0"/>
              </a:rPr>
              <a:t>2.1%</a:t>
            </a:r>
            <a:endParaRPr lang="en-US" sz="1050" b="1" i="1" dirty="0">
              <a:solidFill>
                <a:schemeClr val="bg1"/>
              </a:solidFill>
              <a:latin typeface="Calibri" panose="020F0502020204030204" pitchFamily="34" charset="0"/>
            </a:endParaRPr>
          </a:p>
        </p:txBody>
      </p:sp>
      <p:sp>
        <p:nvSpPr>
          <p:cNvPr id="83" name="TextBox 82"/>
          <p:cNvSpPr txBox="1"/>
          <p:nvPr/>
        </p:nvSpPr>
        <p:spPr>
          <a:xfrm>
            <a:off x="6022584" y="7006595"/>
            <a:ext cx="624543" cy="261610"/>
          </a:xfrm>
          <a:prstGeom prst="rect">
            <a:avLst/>
          </a:prstGeom>
          <a:noFill/>
        </p:spPr>
        <p:txBody>
          <a:bodyPr wrap="square" rtlCol="0">
            <a:spAutoFit/>
          </a:bodyPr>
          <a:lstStyle/>
          <a:p>
            <a:pPr algn="ctr"/>
            <a:r>
              <a:rPr lang="en-US" sz="1100" b="1" dirty="0" smtClean="0">
                <a:solidFill>
                  <a:schemeClr val="bg1"/>
                </a:solidFill>
                <a:latin typeface="Calibri" panose="020F0502020204030204" pitchFamily="34" charset="0"/>
              </a:rPr>
              <a:t>2.1%</a:t>
            </a:r>
            <a:endParaRPr lang="en-US" sz="1050" b="1" i="1" dirty="0">
              <a:solidFill>
                <a:schemeClr val="bg1"/>
              </a:solidFill>
              <a:latin typeface="Calibri" panose="020F0502020204030204" pitchFamily="34" charset="0"/>
            </a:endParaRPr>
          </a:p>
        </p:txBody>
      </p:sp>
      <p:sp>
        <p:nvSpPr>
          <p:cNvPr id="84" name="TextBox 83"/>
          <p:cNvSpPr txBox="1"/>
          <p:nvPr/>
        </p:nvSpPr>
        <p:spPr>
          <a:xfrm>
            <a:off x="5767785" y="7321703"/>
            <a:ext cx="1151888" cy="730969"/>
          </a:xfrm>
          <a:prstGeom prst="rect">
            <a:avLst/>
          </a:prstGeom>
          <a:noFill/>
        </p:spPr>
        <p:txBody>
          <a:bodyPr wrap="square" rtlCol="0">
            <a:spAutoFit/>
          </a:bodyPr>
          <a:lstStyle/>
          <a:p>
            <a:pPr algn="ctr"/>
            <a:r>
              <a:rPr lang="en-US" sz="1050" dirty="0" smtClean="0">
                <a:solidFill>
                  <a:srgbClr val="1C75BC"/>
                </a:solidFill>
                <a:latin typeface="Calibri" panose="020F0502020204030204" pitchFamily="34" charset="0"/>
              </a:rPr>
              <a:t>No or little</a:t>
            </a:r>
          </a:p>
          <a:p>
            <a:pPr algn="ctr"/>
            <a:r>
              <a:rPr lang="en-US" sz="1050" dirty="0" smtClean="0">
                <a:solidFill>
                  <a:srgbClr val="1C75BC"/>
                </a:solidFill>
                <a:latin typeface="Calibri" panose="020F0502020204030204" pitchFamily="34" charset="0"/>
              </a:rPr>
              <a:t>experience</a:t>
            </a:r>
          </a:p>
          <a:p>
            <a:pPr algn="ctr"/>
            <a:r>
              <a:rPr lang="en-US" sz="1050" dirty="0" smtClean="0">
                <a:solidFill>
                  <a:srgbClr val="1C75BC"/>
                </a:solidFill>
                <a:latin typeface="Calibri" panose="020F0502020204030204" pitchFamily="34" charset="0"/>
              </a:rPr>
              <a:t>in Academia</a:t>
            </a:r>
          </a:p>
          <a:p>
            <a:pPr algn="ctr"/>
            <a:r>
              <a:rPr lang="en-US" sz="1000" b="1" i="1" dirty="0" smtClean="0">
                <a:solidFill>
                  <a:srgbClr val="1C75BC"/>
                </a:solidFill>
                <a:latin typeface="Calibri" panose="020F0502020204030204" pitchFamily="34" charset="0"/>
              </a:rPr>
              <a:t>Responses: 1</a:t>
            </a:r>
            <a:endParaRPr lang="en-US" sz="1000" b="1" i="1" dirty="0">
              <a:solidFill>
                <a:srgbClr val="1C75BC"/>
              </a:solidFill>
              <a:latin typeface="Calibri" panose="020F0502020204030204" pitchFamily="34" charset="0"/>
            </a:endParaRPr>
          </a:p>
        </p:txBody>
      </p:sp>
      <p:sp>
        <p:nvSpPr>
          <p:cNvPr id="85" name="TextBox 84"/>
          <p:cNvSpPr txBox="1"/>
          <p:nvPr/>
        </p:nvSpPr>
        <p:spPr>
          <a:xfrm>
            <a:off x="2512389" y="8231874"/>
            <a:ext cx="2138333" cy="423193"/>
          </a:xfrm>
          <a:prstGeom prst="rect">
            <a:avLst/>
          </a:prstGeom>
          <a:noFill/>
        </p:spPr>
        <p:txBody>
          <a:bodyPr wrap="square" rtlCol="0">
            <a:spAutoFit/>
          </a:bodyPr>
          <a:lstStyle/>
          <a:p>
            <a:pPr algn="ctr"/>
            <a:r>
              <a:rPr lang="en-US" sz="1100" dirty="0" smtClean="0">
                <a:solidFill>
                  <a:srgbClr val="1C75BC"/>
                </a:solidFill>
                <a:latin typeface="Calibri" panose="020F0502020204030204" pitchFamily="34" charset="0"/>
              </a:rPr>
              <a:t>Unexplained career gaps</a:t>
            </a:r>
          </a:p>
          <a:p>
            <a:pPr algn="ctr"/>
            <a:r>
              <a:rPr lang="en-US" sz="1050" b="1" i="1" dirty="0" smtClean="0">
                <a:solidFill>
                  <a:srgbClr val="1C75BC"/>
                </a:solidFill>
                <a:latin typeface="Calibri" panose="020F0502020204030204" pitchFamily="34" charset="0"/>
              </a:rPr>
              <a:t>Responses: 4</a:t>
            </a:r>
            <a:endParaRPr lang="en-US" sz="1050" b="1" i="1" dirty="0">
              <a:solidFill>
                <a:srgbClr val="1C75BC"/>
              </a:solidFill>
              <a:latin typeface="Calibri" panose="020F0502020204030204" pitchFamily="34" charset="0"/>
            </a:endParaRPr>
          </a:p>
        </p:txBody>
      </p:sp>
      <p:sp>
        <p:nvSpPr>
          <p:cNvPr id="86" name="TextBox 85"/>
          <p:cNvSpPr txBox="1"/>
          <p:nvPr/>
        </p:nvSpPr>
        <p:spPr>
          <a:xfrm>
            <a:off x="3171293" y="7645390"/>
            <a:ext cx="869954" cy="400110"/>
          </a:xfrm>
          <a:prstGeom prst="rect">
            <a:avLst/>
          </a:prstGeom>
          <a:noFill/>
        </p:spPr>
        <p:txBody>
          <a:bodyPr wrap="square" rtlCol="0">
            <a:spAutoFit/>
          </a:bodyPr>
          <a:lstStyle/>
          <a:p>
            <a:pPr algn="ctr"/>
            <a:r>
              <a:rPr lang="en-US" sz="2000" b="1" dirty="0" smtClean="0">
                <a:solidFill>
                  <a:schemeClr val="bg1"/>
                </a:solidFill>
                <a:latin typeface="Calibri" panose="020F0502020204030204" pitchFamily="34" charset="0"/>
              </a:rPr>
              <a:t>8.3%</a:t>
            </a:r>
            <a:endParaRPr lang="en-US" sz="1800" b="1" i="1" dirty="0">
              <a:solidFill>
                <a:schemeClr val="bg1"/>
              </a:solidFill>
              <a:latin typeface="Calibri" panose="020F0502020204030204" pitchFamily="34" charset="0"/>
            </a:endParaRPr>
          </a:p>
        </p:txBody>
      </p:sp>
      <p:sp>
        <p:nvSpPr>
          <p:cNvPr id="87" name="TextBox 86"/>
          <p:cNvSpPr txBox="1"/>
          <p:nvPr/>
        </p:nvSpPr>
        <p:spPr>
          <a:xfrm>
            <a:off x="4625857" y="7091693"/>
            <a:ext cx="1327868" cy="846386"/>
          </a:xfrm>
          <a:prstGeom prst="rect">
            <a:avLst/>
          </a:prstGeom>
          <a:noFill/>
        </p:spPr>
        <p:txBody>
          <a:bodyPr wrap="square" rtlCol="0">
            <a:spAutoFit/>
          </a:bodyPr>
          <a:lstStyle/>
          <a:p>
            <a:pPr algn="ctr"/>
            <a:r>
              <a:rPr lang="en-US" sz="1000" dirty="0" smtClean="0">
                <a:solidFill>
                  <a:schemeClr val="bg1"/>
                </a:solidFill>
                <a:latin typeface="Calibri" panose="020F0502020204030204" pitchFamily="34" charset="0"/>
              </a:rPr>
              <a:t>No or little experience in relevant</a:t>
            </a:r>
          </a:p>
          <a:p>
            <a:pPr algn="ctr"/>
            <a:r>
              <a:rPr lang="en-US" sz="1000" dirty="0" smtClean="0">
                <a:solidFill>
                  <a:schemeClr val="bg1"/>
                </a:solidFill>
                <a:latin typeface="Calibri" panose="020F0502020204030204" pitchFamily="34" charset="0"/>
              </a:rPr>
              <a:t>Therapeutic Areas</a:t>
            </a:r>
          </a:p>
          <a:p>
            <a:pPr algn="ctr"/>
            <a:r>
              <a:rPr lang="en-US" sz="900" b="1" i="1" dirty="0" smtClean="0">
                <a:solidFill>
                  <a:schemeClr val="bg1"/>
                </a:solidFill>
                <a:latin typeface="Calibri" panose="020F0502020204030204" pitchFamily="34" charset="0"/>
              </a:rPr>
              <a:t>Responses</a:t>
            </a:r>
            <a:r>
              <a:rPr lang="en-US" sz="900" b="1" i="1" dirty="0">
                <a:solidFill>
                  <a:schemeClr val="bg1"/>
                </a:solidFill>
                <a:latin typeface="Calibri" panose="020F0502020204030204" pitchFamily="34" charset="0"/>
              </a:rPr>
              <a:t>: </a:t>
            </a:r>
            <a:r>
              <a:rPr lang="en-US" sz="900" b="1" i="1" dirty="0" smtClean="0">
                <a:solidFill>
                  <a:schemeClr val="bg1"/>
                </a:solidFill>
                <a:latin typeface="Calibri" panose="020F0502020204030204" pitchFamily="34" charset="0"/>
              </a:rPr>
              <a:t>8</a:t>
            </a:r>
            <a:endParaRPr lang="en-US" sz="900" b="1" i="1" dirty="0">
              <a:solidFill>
                <a:schemeClr val="bg1"/>
              </a:solidFill>
              <a:latin typeface="Calibri" panose="020F0502020204030204" pitchFamily="34" charset="0"/>
            </a:endParaRPr>
          </a:p>
        </p:txBody>
      </p:sp>
      <p:sp>
        <p:nvSpPr>
          <p:cNvPr id="88" name="TextBox 87"/>
          <p:cNvSpPr txBox="1"/>
          <p:nvPr/>
        </p:nvSpPr>
        <p:spPr>
          <a:xfrm>
            <a:off x="4846545" y="6866492"/>
            <a:ext cx="894816" cy="338554"/>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16.7%</a:t>
            </a:r>
            <a:endParaRPr lang="en-US" sz="1400" b="1" i="1" dirty="0">
              <a:solidFill>
                <a:schemeClr val="bg1"/>
              </a:solidFill>
              <a:latin typeface="Calibri" panose="020F0502020204030204" pitchFamily="34" charset="0"/>
            </a:endParaRPr>
          </a:p>
        </p:txBody>
      </p:sp>
      <p:sp>
        <p:nvSpPr>
          <p:cNvPr id="89" name="TextBox 88"/>
          <p:cNvSpPr txBox="1"/>
          <p:nvPr/>
        </p:nvSpPr>
        <p:spPr>
          <a:xfrm>
            <a:off x="6037264" y="2567856"/>
            <a:ext cx="1331471" cy="730969"/>
          </a:xfrm>
          <a:prstGeom prst="rect">
            <a:avLst/>
          </a:prstGeom>
          <a:noFill/>
        </p:spPr>
        <p:txBody>
          <a:bodyPr wrap="square" rtlCol="0">
            <a:spAutoFit/>
          </a:bodyPr>
          <a:lstStyle/>
          <a:p>
            <a:pPr algn="ctr"/>
            <a:r>
              <a:rPr lang="en-US" sz="1050" dirty="0">
                <a:solidFill>
                  <a:srgbClr val="1C75BC"/>
                </a:solidFill>
                <a:latin typeface="Calibri" panose="020F0502020204030204" pitchFamily="34" charset="0"/>
              </a:rPr>
              <a:t>Previous experience in commercial department</a:t>
            </a:r>
          </a:p>
          <a:p>
            <a:pPr algn="ctr"/>
            <a:r>
              <a:rPr lang="en-US" sz="1000" b="1" i="1" dirty="0" smtClean="0">
                <a:solidFill>
                  <a:srgbClr val="1C75BC"/>
                </a:solidFill>
                <a:latin typeface="Calibri" panose="020F0502020204030204" pitchFamily="34" charset="0"/>
              </a:rPr>
              <a:t>Responses</a:t>
            </a:r>
            <a:r>
              <a:rPr lang="en-US" sz="1000" b="1" i="1" dirty="0">
                <a:solidFill>
                  <a:srgbClr val="1C75BC"/>
                </a:solidFill>
                <a:latin typeface="Calibri" panose="020F0502020204030204" pitchFamily="34" charset="0"/>
              </a:rPr>
              <a:t>: </a:t>
            </a:r>
            <a:r>
              <a:rPr lang="en-US" sz="1000" b="1" i="1" dirty="0" smtClean="0">
                <a:solidFill>
                  <a:srgbClr val="1C75BC"/>
                </a:solidFill>
                <a:latin typeface="Calibri" panose="020F0502020204030204" pitchFamily="34" charset="0"/>
              </a:rPr>
              <a:t>3</a:t>
            </a:r>
            <a:endParaRPr lang="en-US" sz="1000" b="1" i="1" dirty="0">
              <a:solidFill>
                <a:srgbClr val="1C75BC"/>
              </a:solidFill>
              <a:latin typeface="Calibri" panose="020F0502020204030204" pitchFamily="34" charset="0"/>
            </a:endParaRPr>
          </a:p>
        </p:txBody>
      </p:sp>
    </p:spTree>
    <p:extLst>
      <p:ext uri="{BB962C8B-B14F-4D97-AF65-F5344CB8AC3E}">
        <p14:creationId xmlns:p14="http://schemas.microsoft.com/office/powerpoint/2010/main" val="225318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007168" y="3072542"/>
            <a:ext cx="3853350" cy="3853350"/>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sp>
        <p:nvSpPr>
          <p:cNvPr id="22" name="TextBox 21"/>
          <p:cNvSpPr txBox="1"/>
          <p:nvPr/>
        </p:nvSpPr>
        <p:spPr>
          <a:xfrm>
            <a:off x="5587968" y="3411444"/>
            <a:ext cx="1904387"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Disagree</a:t>
            </a:r>
          </a:p>
          <a:p>
            <a:r>
              <a:rPr lang="en-US" sz="1600" b="1" i="1" dirty="0" smtClean="0">
                <a:solidFill>
                  <a:srgbClr val="1C75BC"/>
                </a:solidFill>
                <a:latin typeface="Calibri" panose="020F0502020204030204" pitchFamily="34" charset="0"/>
              </a:rPr>
              <a:t>Responses: 6</a:t>
            </a:r>
            <a:endParaRPr lang="en-US" sz="1600" b="1" i="1" dirty="0">
              <a:solidFill>
                <a:srgbClr val="1C75BC"/>
              </a:solidFill>
              <a:latin typeface="Calibri" panose="020F0502020204030204" pitchFamily="34" charset="0"/>
            </a:endParaRPr>
          </a:p>
        </p:txBody>
      </p:sp>
      <p:pic>
        <p:nvPicPr>
          <p:cNvPr id="16" name="Picture 15"/>
          <p:cNvPicPr>
            <a:picLocks noChangeAspect="1"/>
          </p:cNvPicPr>
          <p:nvPr/>
        </p:nvPicPr>
        <p:blipFill>
          <a:blip r:embed="rId3"/>
          <a:stretch>
            <a:fillRect/>
          </a:stretch>
        </p:blipFill>
        <p:spPr>
          <a:xfrm>
            <a:off x="4561719" y="3536580"/>
            <a:ext cx="1046250" cy="360000"/>
          </a:xfrm>
          <a:prstGeom prst="rect">
            <a:avLst/>
          </a:prstGeom>
        </p:spPr>
      </p:pic>
      <p:sp>
        <p:nvSpPr>
          <p:cNvPr id="3" name="TextBox 2"/>
          <p:cNvSpPr txBox="1"/>
          <p:nvPr/>
        </p:nvSpPr>
        <p:spPr>
          <a:xfrm>
            <a:off x="622986" y="1080290"/>
            <a:ext cx="6824304" cy="1323439"/>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DO YOU AGREE THAT CERTIFIED MEDICAL AFFAIRS</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SPECIALIST TRAININGS IMPROVE THE CANDIDATE'S</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RECOGNITION AS AN ADVANCED PROFESSIONAL AND</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INCREASE THE CHANCES FOR THE JOB INTERVIEW?</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2" name="TextBox 11"/>
          <p:cNvSpPr txBox="1"/>
          <p:nvPr/>
        </p:nvSpPr>
        <p:spPr>
          <a:xfrm>
            <a:off x="779875" y="2733475"/>
            <a:ext cx="1676773"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Strongly agree</a:t>
            </a:r>
          </a:p>
          <a:p>
            <a:r>
              <a:rPr lang="en-US" sz="1600" b="1" i="1" dirty="0" smtClean="0">
                <a:solidFill>
                  <a:srgbClr val="4FB4FF"/>
                </a:solidFill>
                <a:latin typeface="Calibri" panose="020F0502020204030204" pitchFamily="34" charset="0"/>
              </a:rPr>
              <a:t>Responses: </a:t>
            </a:r>
            <a:r>
              <a:rPr lang="en-US" sz="1600" b="1" i="1" dirty="0">
                <a:solidFill>
                  <a:srgbClr val="4FB4FF"/>
                </a:solidFill>
                <a:latin typeface="Calibri" panose="020F0502020204030204" pitchFamily="34" charset="0"/>
              </a:rPr>
              <a:t>4</a:t>
            </a:r>
          </a:p>
        </p:txBody>
      </p:sp>
      <p:sp>
        <p:nvSpPr>
          <p:cNvPr id="21" name="TextBox 20"/>
          <p:cNvSpPr txBox="1"/>
          <p:nvPr/>
        </p:nvSpPr>
        <p:spPr>
          <a:xfrm>
            <a:off x="5084844" y="2578203"/>
            <a:ext cx="1904387"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Strongly disagree</a:t>
            </a:r>
          </a:p>
          <a:p>
            <a:r>
              <a:rPr lang="en-US" sz="1600" b="1" i="1" dirty="0" smtClean="0">
                <a:solidFill>
                  <a:srgbClr val="F26228"/>
                </a:solidFill>
                <a:latin typeface="Calibri" panose="020F0502020204030204" pitchFamily="34" charset="0"/>
              </a:rPr>
              <a:t>Responses: 2</a:t>
            </a:r>
            <a:endParaRPr lang="en-US" sz="1600" b="1" i="1" dirty="0">
              <a:solidFill>
                <a:srgbClr val="F26228"/>
              </a:solidFill>
              <a:latin typeface="Calibri" panose="020F0502020204030204" pitchFamily="34" charset="0"/>
            </a:endParaRPr>
          </a:p>
        </p:txBody>
      </p:sp>
      <p:sp>
        <p:nvSpPr>
          <p:cNvPr id="23" name="TextBox 22"/>
          <p:cNvSpPr txBox="1"/>
          <p:nvPr/>
        </p:nvSpPr>
        <p:spPr>
          <a:xfrm>
            <a:off x="5798733" y="5743951"/>
            <a:ext cx="1904387"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Neutral</a:t>
            </a:r>
          </a:p>
          <a:p>
            <a:r>
              <a:rPr lang="en-US" sz="1600" b="1" i="1" dirty="0" smtClean="0">
                <a:solidFill>
                  <a:srgbClr val="4CC3D4"/>
                </a:solidFill>
                <a:latin typeface="Calibri" panose="020F0502020204030204" pitchFamily="34" charset="0"/>
              </a:rPr>
              <a:t>Responses: 19</a:t>
            </a:r>
            <a:endParaRPr lang="en-US" sz="1600" b="1" i="1" dirty="0">
              <a:solidFill>
                <a:srgbClr val="4CC3D4"/>
              </a:solidFill>
              <a:latin typeface="Calibri" panose="020F0502020204030204" pitchFamily="34" charset="0"/>
            </a:endParaRPr>
          </a:p>
        </p:txBody>
      </p:sp>
      <p:sp>
        <p:nvSpPr>
          <p:cNvPr id="25" name="TextBox 24"/>
          <p:cNvSpPr txBox="1"/>
          <p:nvPr/>
        </p:nvSpPr>
        <p:spPr>
          <a:xfrm>
            <a:off x="424600" y="5095465"/>
            <a:ext cx="1676773"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Agree</a:t>
            </a:r>
          </a:p>
          <a:p>
            <a:r>
              <a:rPr lang="en-US" sz="1600" b="1" i="1" dirty="0" smtClean="0">
                <a:solidFill>
                  <a:srgbClr val="616DAA"/>
                </a:solidFill>
                <a:latin typeface="Calibri" panose="020F0502020204030204" pitchFamily="34" charset="0"/>
              </a:rPr>
              <a:t>Responses: 17</a:t>
            </a:r>
            <a:endParaRPr lang="en-US" sz="1600" b="1" i="1" dirty="0">
              <a:solidFill>
                <a:srgbClr val="616DAA"/>
              </a:solidFill>
              <a:latin typeface="Calibri" panose="020F0502020204030204" pitchFamily="34" charset="0"/>
            </a:endParaRPr>
          </a:p>
        </p:txBody>
      </p:sp>
      <p:pic>
        <p:nvPicPr>
          <p:cNvPr id="15" name="Picture 14"/>
          <p:cNvPicPr>
            <a:picLocks noChangeAspect="1"/>
          </p:cNvPicPr>
          <p:nvPr/>
        </p:nvPicPr>
        <p:blipFill>
          <a:blip r:embed="rId4"/>
          <a:stretch>
            <a:fillRect/>
          </a:stretch>
        </p:blipFill>
        <p:spPr>
          <a:xfrm>
            <a:off x="4042830" y="2889367"/>
            <a:ext cx="1057500" cy="360000"/>
          </a:xfrm>
          <a:prstGeom prst="rect">
            <a:avLst/>
          </a:prstGeom>
        </p:spPr>
      </p:pic>
      <p:sp>
        <p:nvSpPr>
          <p:cNvPr id="59" name="Oval 58"/>
          <p:cNvSpPr/>
          <p:nvPr/>
        </p:nvSpPr>
        <p:spPr>
          <a:xfrm>
            <a:off x="3266787" y="4276636"/>
            <a:ext cx="1376812" cy="137681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17" name="Picture 16"/>
          <p:cNvPicPr>
            <a:picLocks noChangeAspect="1"/>
          </p:cNvPicPr>
          <p:nvPr/>
        </p:nvPicPr>
        <p:blipFill>
          <a:blip r:embed="rId5"/>
          <a:stretch>
            <a:fillRect/>
          </a:stretch>
        </p:blipFill>
        <p:spPr>
          <a:xfrm>
            <a:off x="4809726" y="5855582"/>
            <a:ext cx="1057500" cy="348750"/>
          </a:xfrm>
          <a:prstGeom prst="rect">
            <a:avLst/>
          </a:prstGeom>
        </p:spPr>
      </p:pic>
      <p:pic>
        <p:nvPicPr>
          <p:cNvPr id="18" name="Picture 17"/>
          <p:cNvPicPr>
            <a:picLocks noChangeAspect="1"/>
          </p:cNvPicPr>
          <p:nvPr/>
        </p:nvPicPr>
        <p:blipFill>
          <a:blip r:embed="rId6"/>
          <a:stretch>
            <a:fillRect/>
          </a:stretch>
        </p:blipFill>
        <p:spPr>
          <a:xfrm>
            <a:off x="1814616" y="5215798"/>
            <a:ext cx="1057500" cy="348750"/>
          </a:xfrm>
          <a:prstGeom prst="rect">
            <a:avLst/>
          </a:prstGeom>
        </p:spPr>
      </p:pic>
      <p:pic>
        <p:nvPicPr>
          <p:cNvPr id="19" name="Picture 18"/>
          <p:cNvPicPr>
            <a:picLocks noChangeAspect="1"/>
          </p:cNvPicPr>
          <p:nvPr/>
        </p:nvPicPr>
        <p:blipFill>
          <a:blip r:embed="rId7"/>
          <a:stretch>
            <a:fillRect/>
          </a:stretch>
        </p:blipFill>
        <p:spPr>
          <a:xfrm>
            <a:off x="2499634" y="2908932"/>
            <a:ext cx="1057500" cy="360000"/>
          </a:xfrm>
          <a:prstGeom prst="rect">
            <a:avLst/>
          </a:prstGeom>
        </p:spPr>
      </p:pic>
      <p:pic>
        <p:nvPicPr>
          <p:cNvPr id="26" name="Picture 25"/>
          <p:cNvPicPr>
            <a:picLocks noChangeAspect="1"/>
          </p:cNvPicPr>
          <p:nvPr/>
        </p:nvPicPr>
        <p:blipFill>
          <a:blip r:embed="rId8"/>
          <a:stretch>
            <a:fillRect/>
          </a:stretch>
        </p:blipFill>
        <p:spPr>
          <a:xfrm>
            <a:off x="241934" y="7195119"/>
            <a:ext cx="3531234" cy="2905296"/>
          </a:xfrm>
          <a:prstGeom prst="rect">
            <a:avLst/>
          </a:prstGeom>
        </p:spPr>
      </p:pic>
      <p:graphicFrame>
        <p:nvGraphicFramePr>
          <p:cNvPr id="41" name="Chart 40"/>
          <p:cNvGraphicFramePr/>
          <p:nvPr>
            <p:extLst>
              <p:ext uri="{D42A27DB-BD31-4B8C-83A1-F6EECF244321}">
                <p14:modId xmlns:p14="http://schemas.microsoft.com/office/powerpoint/2010/main" val="355687446"/>
              </p:ext>
            </p:extLst>
          </p:nvPr>
        </p:nvGraphicFramePr>
        <p:xfrm>
          <a:off x="1027937" y="3045685"/>
          <a:ext cx="5860596" cy="3907064"/>
        </p:xfrm>
        <a:graphic>
          <a:graphicData uri="http://schemas.openxmlformats.org/drawingml/2006/chart">
            <c:chart xmlns:c="http://schemas.openxmlformats.org/drawingml/2006/chart" xmlns:r="http://schemas.openxmlformats.org/officeDocument/2006/relationships" r:id="rId9"/>
          </a:graphicData>
        </a:graphic>
      </p:graphicFrame>
      <p:sp>
        <p:nvSpPr>
          <p:cNvPr id="29" name="TextBox 28"/>
          <p:cNvSpPr txBox="1"/>
          <p:nvPr/>
        </p:nvSpPr>
        <p:spPr>
          <a:xfrm>
            <a:off x="3798568" y="3224746"/>
            <a:ext cx="773012" cy="276999"/>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4.2%</a:t>
            </a:r>
            <a:endParaRPr lang="en-US" sz="1100" b="1" i="1" dirty="0">
              <a:solidFill>
                <a:schemeClr val="bg1"/>
              </a:solidFill>
              <a:latin typeface="Calibri" panose="020F0502020204030204" pitchFamily="34" charset="0"/>
            </a:endParaRPr>
          </a:p>
        </p:txBody>
      </p:sp>
      <p:sp>
        <p:nvSpPr>
          <p:cNvPr id="30" name="TextBox 29"/>
          <p:cNvSpPr txBox="1"/>
          <p:nvPr/>
        </p:nvSpPr>
        <p:spPr>
          <a:xfrm>
            <a:off x="4437063" y="3731212"/>
            <a:ext cx="773012" cy="276999"/>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12.5%</a:t>
            </a:r>
            <a:endParaRPr lang="en-US" sz="1100" b="1" i="1" dirty="0">
              <a:solidFill>
                <a:schemeClr val="bg1"/>
              </a:solidFill>
              <a:latin typeface="Calibri" panose="020F0502020204030204" pitchFamily="34" charset="0"/>
            </a:endParaRPr>
          </a:p>
        </p:txBody>
      </p:sp>
      <p:sp>
        <p:nvSpPr>
          <p:cNvPr id="31" name="TextBox 30"/>
          <p:cNvSpPr txBox="1"/>
          <p:nvPr/>
        </p:nvSpPr>
        <p:spPr>
          <a:xfrm>
            <a:off x="4713824" y="5625495"/>
            <a:ext cx="773012" cy="276999"/>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39.6%</a:t>
            </a:r>
            <a:endParaRPr lang="en-US" sz="1100" b="1" i="1" dirty="0">
              <a:solidFill>
                <a:schemeClr val="bg1"/>
              </a:solidFill>
              <a:latin typeface="Calibri" panose="020F0502020204030204" pitchFamily="34" charset="0"/>
            </a:endParaRPr>
          </a:p>
        </p:txBody>
      </p:sp>
      <p:sp>
        <p:nvSpPr>
          <p:cNvPr id="32" name="TextBox 31"/>
          <p:cNvSpPr txBox="1"/>
          <p:nvPr/>
        </p:nvSpPr>
        <p:spPr>
          <a:xfrm>
            <a:off x="2249662" y="4907765"/>
            <a:ext cx="773012" cy="276999"/>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35.4%</a:t>
            </a:r>
            <a:endParaRPr lang="en-US" sz="1100" b="1" i="1" dirty="0">
              <a:solidFill>
                <a:schemeClr val="bg1"/>
              </a:solidFill>
              <a:latin typeface="Calibri" panose="020F0502020204030204" pitchFamily="34" charset="0"/>
            </a:endParaRPr>
          </a:p>
        </p:txBody>
      </p:sp>
      <p:sp>
        <p:nvSpPr>
          <p:cNvPr id="33" name="TextBox 32"/>
          <p:cNvSpPr txBox="1"/>
          <p:nvPr/>
        </p:nvSpPr>
        <p:spPr>
          <a:xfrm>
            <a:off x="3175447" y="3350288"/>
            <a:ext cx="773012" cy="276999"/>
          </a:xfrm>
          <a:prstGeom prst="rect">
            <a:avLst/>
          </a:prstGeom>
          <a:noFill/>
        </p:spPr>
        <p:txBody>
          <a:bodyPr wrap="square" rtlCol="0">
            <a:spAutoFit/>
          </a:bodyPr>
          <a:lstStyle/>
          <a:p>
            <a:pPr algn="ctr"/>
            <a:r>
              <a:rPr lang="en-US" sz="1200" b="1" dirty="0" smtClean="0">
                <a:solidFill>
                  <a:schemeClr val="bg1"/>
                </a:solidFill>
                <a:latin typeface="Calibri" panose="020F0502020204030204" pitchFamily="34" charset="0"/>
              </a:rPr>
              <a:t>8.3%</a:t>
            </a:r>
            <a:endParaRPr lang="en-US" sz="1100" b="1" i="1" dirty="0">
              <a:solidFill>
                <a:schemeClr val="bg1"/>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59C337B2-FF8D-48F9-B2E0-2BD7AC1D0630}" type="slidenum">
              <a:rPr lang="en-US" smtClean="0"/>
              <a:pPr/>
              <a:t>13</a:t>
            </a:fld>
            <a:endParaRPr lang="en-US"/>
          </a:p>
        </p:txBody>
      </p:sp>
    </p:spTree>
    <p:extLst>
      <p:ext uri="{BB962C8B-B14F-4D97-AF65-F5344CB8AC3E}">
        <p14:creationId xmlns:p14="http://schemas.microsoft.com/office/powerpoint/2010/main" val="314711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262457" y="2092520"/>
            <a:ext cx="5745603" cy="3694112"/>
            <a:chOff x="-2428875" y="2935288"/>
            <a:chExt cx="4322493" cy="3694112"/>
          </a:xfrm>
        </p:grpSpPr>
        <p:sp>
          <p:nvSpPr>
            <p:cNvPr id="7" name="Rectangle 9"/>
            <p:cNvSpPr>
              <a:spLocks noChangeArrowheads="1"/>
            </p:cNvSpPr>
            <p:nvPr/>
          </p:nvSpPr>
          <p:spPr bwMode="auto">
            <a:xfrm>
              <a:off x="-2428875" y="2935288"/>
              <a:ext cx="1438275" cy="3694112"/>
            </a:xfrm>
            <a:prstGeom prst="rect">
              <a:avLst/>
            </a:prstGeom>
            <a:solidFill>
              <a:srgbClr val="DAE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453755" y="2935288"/>
              <a:ext cx="1439863" cy="3694112"/>
            </a:xfrm>
            <a:prstGeom prst="rect">
              <a:avLst/>
            </a:prstGeom>
            <a:solidFill>
              <a:srgbClr val="FE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987179" y="2935288"/>
              <a:ext cx="1443038" cy="3694112"/>
            </a:xfrm>
            <a:prstGeom prst="rect">
              <a:avLst/>
            </a:prstGeom>
            <a:solidFill>
              <a:srgbClr val="E0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29" name="Chart 28"/>
          <p:cNvGraphicFramePr/>
          <p:nvPr>
            <p:extLst>
              <p:ext uri="{D42A27DB-BD31-4B8C-83A1-F6EECF244321}">
                <p14:modId xmlns:p14="http://schemas.microsoft.com/office/powerpoint/2010/main" val="2331513644"/>
              </p:ext>
            </p:extLst>
          </p:nvPr>
        </p:nvGraphicFramePr>
        <p:xfrm>
          <a:off x="889685" y="1972240"/>
          <a:ext cx="6219775" cy="3965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22986" y="1080290"/>
            <a:ext cx="6338595" cy="707886"/>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IS PREVIOUS MSL EXPERIENCE REQUIRED FOR THE</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MSL CANDIDATE IN YOUR COMPANY?</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1170781" y="5849148"/>
            <a:ext cx="1709084" cy="610936"/>
          </a:xfrm>
          <a:prstGeom prst="rect">
            <a:avLst/>
          </a:prstGeom>
          <a:noFill/>
        </p:spPr>
        <p:txBody>
          <a:bodyPr wrap="square" rtlCol="0">
            <a:spAutoFit/>
          </a:bodyPr>
          <a:lstStyle/>
          <a:p>
            <a:pPr algn="ctr"/>
            <a:r>
              <a:rPr lang="en-US" dirty="0">
                <a:solidFill>
                  <a:srgbClr val="58595B"/>
                </a:solidFill>
                <a:latin typeface="Calibri" panose="020F0502020204030204" pitchFamily="34" charset="0"/>
              </a:rPr>
              <a:t>Required</a:t>
            </a:r>
          </a:p>
          <a:p>
            <a:pPr algn="ctr"/>
            <a:r>
              <a:rPr lang="en-US" sz="1600" b="1" i="1" dirty="0" smtClean="0">
                <a:solidFill>
                  <a:srgbClr val="007FDE"/>
                </a:solidFill>
                <a:latin typeface="Calibri" panose="020F0502020204030204" pitchFamily="34" charset="0"/>
              </a:rPr>
              <a:t>Responses</a:t>
            </a:r>
            <a:r>
              <a:rPr lang="en-US" sz="1600" b="1" i="1" dirty="0">
                <a:solidFill>
                  <a:srgbClr val="007FDE"/>
                </a:solidFill>
                <a:latin typeface="Calibri" panose="020F0502020204030204" pitchFamily="34" charset="0"/>
              </a:rPr>
              <a:t>: </a:t>
            </a:r>
            <a:r>
              <a:rPr lang="en-US" sz="1600" b="1" i="1" dirty="0" smtClean="0">
                <a:solidFill>
                  <a:srgbClr val="007FDE"/>
                </a:solidFill>
                <a:latin typeface="Calibri" panose="020F0502020204030204" pitchFamily="34" charset="0"/>
              </a:rPr>
              <a:t>9</a:t>
            </a:r>
            <a:endParaRPr lang="en-US" sz="1600" b="1" i="1" dirty="0">
              <a:solidFill>
                <a:srgbClr val="007FDE"/>
              </a:solidFill>
              <a:latin typeface="Calibri" panose="020F0502020204030204" pitchFamily="34" charset="0"/>
            </a:endParaRPr>
          </a:p>
        </p:txBody>
      </p:sp>
      <p:sp>
        <p:nvSpPr>
          <p:cNvPr id="86" name="TextBox 85"/>
          <p:cNvSpPr txBox="1"/>
          <p:nvPr/>
        </p:nvSpPr>
        <p:spPr>
          <a:xfrm>
            <a:off x="3400363" y="5858673"/>
            <a:ext cx="1810266" cy="857158"/>
          </a:xfrm>
          <a:prstGeom prst="rect">
            <a:avLst/>
          </a:prstGeom>
          <a:noFill/>
        </p:spPr>
        <p:txBody>
          <a:bodyPr wrap="square" rtlCol="0">
            <a:spAutoFit/>
          </a:bodyPr>
          <a:lstStyle/>
          <a:p>
            <a:pPr algn="ctr"/>
            <a:r>
              <a:rPr lang="en-US" dirty="0">
                <a:solidFill>
                  <a:srgbClr val="58595B"/>
                </a:solidFill>
                <a:latin typeface="Calibri" panose="020F0502020204030204" pitchFamily="34" charset="0"/>
              </a:rPr>
              <a:t>Not required but</a:t>
            </a:r>
          </a:p>
          <a:p>
            <a:pPr algn="ctr"/>
            <a:r>
              <a:rPr lang="en-US" dirty="0">
                <a:solidFill>
                  <a:srgbClr val="58595B"/>
                </a:solidFill>
                <a:latin typeface="Calibri" panose="020F0502020204030204" pitchFamily="34" charset="0"/>
              </a:rPr>
              <a:t>it is a plus</a:t>
            </a:r>
          </a:p>
          <a:p>
            <a:pPr algn="ctr"/>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30</a:t>
            </a:r>
            <a:endParaRPr lang="en-US" sz="1600" b="1" i="1" dirty="0">
              <a:solidFill>
                <a:srgbClr val="4CC3D4"/>
              </a:solidFill>
              <a:latin typeface="Calibri" panose="020F0502020204030204" pitchFamily="34" charset="0"/>
            </a:endParaRPr>
          </a:p>
        </p:txBody>
      </p:sp>
      <p:sp>
        <p:nvSpPr>
          <p:cNvPr id="87" name="TextBox 86"/>
          <p:cNvSpPr txBox="1"/>
          <p:nvPr/>
        </p:nvSpPr>
        <p:spPr>
          <a:xfrm>
            <a:off x="5273020" y="5849148"/>
            <a:ext cx="1709084" cy="597856"/>
          </a:xfrm>
          <a:prstGeom prst="rect">
            <a:avLst/>
          </a:prstGeom>
          <a:noFill/>
        </p:spPr>
        <p:txBody>
          <a:bodyPr wrap="square" rtlCol="0">
            <a:spAutoFit/>
          </a:bodyPr>
          <a:lstStyle/>
          <a:p>
            <a:pPr algn="ctr"/>
            <a:r>
              <a:rPr lang="en-US" dirty="0">
                <a:solidFill>
                  <a:srgbClr val="58595B"/>
                </a:solidFill>
                <a:latin typeface="Calibri" panose="020F0502020204030204" pitchFamily="34" charset="0"/>
              </a:rPr>
              <a:t>I don't know</a:t>
            </a:r>
          </a:p>
          <a:p>
            <a:pPr algn="ctr"/>
            <a:r>
              <a:rPr lang="en-US" sz="1600" b="1" i="1" dirty="0" smtClean="0">
                <a:solidFill>
                  <a:srgbClr val="F26228"/>
                </a:solidFill>
                <a:latin typeface="Calibri" panose="020F0502020204030204" pitchFamily="34" charset="0"/>
              </a:rPr>
              <a:t>Responses</a:t>
            </a:r>
            <a:r>
              <a:rPr lang="en-US" sz="1600" b="1" i="1" dirty="0">
                <a:solidFill>
                  <a:srgbClr val="F26228"/>
                </a:solidFill>
                <a:latin typeface="Calibri" panose="020F0502020204030204" pitchFamily="34" charset="0"/>
              </a:rPr>
              <a:t>: </a:t>
            </a:r>
            <a:r>
              <a:rPr lang="en-US" sz="1600" b="1" i="1" dirty="0" smtClean="0">
                <a:solidFill>
                  <a:srgbClr val="F26228"/>
                </a:solidFill>
                <a:latin typeface="Calibri" panose="020F0502020204030204" pitchFamily="34" charset="0"/>
              </a:rPr>
              <a:t>1</a:t>
            </a:r>
            <a:endParaRPr lang="en-US" sz="1600" b="1" i="1" dirty="0">
              <a:solidFill>
                <a:srgbClr val="F26228"/>
              </a:solidFill>
              <a:latin typeface="Calibri" panose="020F0502020204030204" pitchFamily="34" charset="0"/>
            </a:endParaRPr>
          </a:p>
        </p:txBody>
      </p:sp>
      <p:sp>
        <p:nvSpPr>
          <p:cNvPr id="111" name="TextBox 110"/>
          <p:cNvSpPr txBox="1"/>
          <p:nvPr/>
        </p:nvSpPr>
        <p:spPr>
          <a:xfrm>
            <a:off x="1314971" y="4583496"/>
            <a:ext cx="906168" cy="338554"/>
          </a:xfrm>
          <a:prstGeom prst="rect">
            <a:avLst/>
          </a:prstGeom>
          <a:noFill/>
        </p:spPr>
        <p:txBody>
          <a:bodyPr wrap="square" rtlCol="0">
            <a:spAutoFit/>
          </a:bodyPr>
          <a:lstStyle/>
          <a:p>
            <a:pPr algn="ctr"/>
            <a:r>
              <a:rPr lang="en-US" sz="1600" b="1" i="1" dirty="0" smtClean="0">
                <a:solidFill>
                  <a:schemeClr val="bg1"/>
                </a:solidFill>
                <a:latin typeface="Calibri" panose="020F0502020204030204" pitchFamily="34" charset="0"/>
              </a:rPr>
              <a:t>22.5%</a:t>
            </a:r>
            <a:endParaRPr lang="en-US" sz="1600" b="1" i="1" dirty="0">
              <a:solidFill>
                <a:schemeClr val="bg1"/>
              </a:solidFill>
              <a:latin typeface="Calibri" panose="020F0502020204030204" pitchFamily="34" charset="0"/>
            </a:endParaRPr>
          </a:p>
        </p:txBody>
      </p:sp>
      <p:sp>
        <p:nvSpPr>
          <p:cNvPr id="113" name="TextBox 112"/>
          <p:cNvSpPr txBox="1"/>
          <p:nvPr/>
        </p:nvSpPr>
        <p:spPr>
          <a:xfrm>
            <a:off x="3640962" y="2583466"/>
            <a:ext cx="906168" cy="351635"/>
          </a:xfrm>
          <a:prstGeom prst="rect">
            <a:avLst/>
          </a:prstGeom>
          <a:noFill/>
        </p:spPr>
        <p:txBody>
          <a:bodyPr wrap="square" rtlCol="0">
            <a:spAutoFit/>
          </a:bodyPr>
          <a:lstStyle/>
          <a:p>
            <a:pPr algn="ctr"/>
            <a:r>
              <a:rPr lang="en-US" sz="1600" b="1" i="1" dirty="0" smtClean="0">
                <a:solidFill>
                  <a:schemeClr val="bg1"/>
                </a:solidFill>
                <a:latin typeface="Calibri" panose="020F0502020204030204" pitchFamily="34" charset="0"/>
              </a:rPr>
              <a:t>75%</a:t>
            </a:r>
            <a:endParaRPr lang="en-US" sz="1600" b="1" i="1" dirty="0">
              <a:solidFill>
                <a:schemeClr val="bg1"/>
              </a:solidFill>
              <a:latin typeface="Calibri" panose="020F0502020204030204" pitchFamily="34" charset="0"/>
            </a:endParaRPr>
          </a:p>
        </p:txBody>
      </p:sp>
      <p:sp>
        <p:nvSpPr>
          <p:cNvPr id="115" name="TextBox 114"/>
          <p:cNvSpPr txBox="1"/>
          <p:nvPr/>
        </p:nvSpPr>
        <p:spPr>
          <a:xfrm>
            <a:off x="6127562" y="5448078"/>
            <a:ext cx="826258" cy="338554"/>
          </a:xfrm>
          <a:prstGeom prst="rect">
            <a:avLst/>
          </a:prstGeom>
          <a:noFill/>
        </p:spPr>
        <p:txBody>
          <a:bodyPr wrap="square" rtlCol="0">
            <a:spAutoFit/>
          </a:bodyPr>
          <a:lstStyle/>
          <a:p>
            <a:pPr algn="ctr"/>
            <a:r>
              <a:rPr lang="en-US" sz="1600" b="1" i="1" dirty="0" smtClean="0">
                <a:solidFill>
                  <a:schemeClr val="bg1"/>
                </a:solidFill>
                <a:latin typeface="Calibri" panose="020F0502020204030204" pitchFamily="34" charset="0"/>
              </a:rPr>
              <a:t>2.5%</a:t>
            </a:r>
            <a:endParaRPr lang="en-US" sz="1600" b="1" i="1" dirty="0">
              <a:solidFill>
                <a:schemeClr val="bg1"/>
              </a:solidFill>
              <a:latin typeface="Calibri" panose="020F0502020204030204" pitchFamily="34" charset="0"/>
            </a:endParaRPr>
          </a:p>
        </p:txBody>
      </p:sp>
      <p:sp>
        <p:nvSpPr>
          <p:cNvPr id="69" name="AutoShape 10"/>
          <p:cNvSpPr>
            <a:spLocks noChangeAspect="1" noChangeArrowheads="1" noTextEdit="1"/>
          </p:cNvSpPr>
          <p:nvPr/>
        </p:nvSpPr>
        <p:spPr bwMode="auto">
          <a:xfrm>
            <a:off x="3117850" y="2322965"/>
            <a:ext cx="293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78"/>
          <p:cNvSpPr/>
          <p:nvPr/>
        </p:nvSpPr>
        <p:spPr>
          <a:xfrm>
            <a:off x="1131166" y="4654875"/>
            <a:ext cx="273050" cy="273050"/>
          </a:xfrm>
          <a:prstGeom prst="ellipse">
            <a:avLst/>
          </a:prstGeom>
          <a:solidFill>
            <a:srgbClr val="007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FDE"/>
              </a:solidFill>
            </a:endParaRPr>
          </a:p>
        </p:txBody>
      </p:sp>
      <p:sp>
        <p:nvSpPr>
          <p:cNvPr id="120" name="Oval 119"/>
          <p:cNvSpPr/>
          <p:nvPr/>
        </p:nvSpPr>
        <p:spPr>
          <a:xfrm>
            <a:off x="1216180" y="4740831"/>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957521" y="2238375"/>
            <a:ext cx="273050" cy="273050"/>
          </a:xfrm>
          <a:prstGeom prst="ellipse">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42535" y="2324331"/>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836220" y="5576098"/>
            <a:ext cx="273050" cy="273050"/>
            <a:chOff x="4985652" y="4993959"/>
            <a:chExt cx="273050" cy="273050"/>
          </a:xfrm>
        </p:grpSpPr>
        <p:sp>
          <p:nvSpPr>
            <p:cNvPr id="125" name="Oval 124"/>
            <p:cNvSpPr/>
            <p:nvPr/>
          </p:nvSpPr>
          <p:spPr>
            <a:xfrm>
              <a:off x="4985652" y="4993959"/>
              <a:ext cx="273050" cy="273050"/>
            </a:xfrm>
            <a:prstGeom prst="ellipse">
              <a:avLst/>
            </a:prstGeom>
            <a:solidFill>
              <a:srgbClr val="F2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070666" y="5079915"/>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8"/>
          <p:cNvSpPr>
            <a:spLocks noChangeArrowheads="1"/>
          </p:cNvSpPr>
          <p:nvPr/>
        </p:nvSpPr>
        <p:spPr bwMode="auto">
          <a:xfrm>
            <a:off x="-3871913" y="2935288"/>
            <a:ext cx="14430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p:nvSpPr>
        <p:spPr bwMode="auto">
          <a:xfrm>
            <a:off x="-2428875" y="2935288"/>
            <a:ext cx="143827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990600" y="2935288"/>
            <a:ext cx="143986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449262" y="3370715"/>
            <a:ext cx="14430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4"/>
          <a:stretch>
            <a:fillRect/>
          </a:stretch>
        </p:blipFill>
        <p:spPr>
          <a:xfrm>
            <a:off x="4589463" y="6787872"/>
            <a:ext cx="2844888" cy="2844888"/>
          </a:xfrm>
          <a:prstGeom prst="rect">
            <a:avLst/>
          </a:prstGeom>
        </p:spPr>
      </p:pic>
      <p:sp>
        <p:nvSpPr>
          <p:cNvPr id="2" name="Slide Number Placeholder 1"/>
          <p:cNvSpPr>
            <a:spLocks noGrp="1"/>
          </p:cNvSpPr>
          <p:nvPr>
            <p:ph type="sldNum" sz="quarter" idx="12"/>
          </p:nvPr>
        </p:nvSpPr>
        <p:spPr/>
        <p:txBody>
          <a:bodyPr/>
          <a:lstStyle/>
          <a:p>
            <a:fld id="{59C337B2-FF8D-48F9-B2E0-2BD7AC1D0630}" type="slidenum">
              <a:rPr lang="en-US" smtClean="0"/>
              <a:pPr/>
              <a:t>14</a:t>
            </a:fld>
            <a:endParaRPr lang="en-US"/>
          </a:p>
        </p:txBody>
      </p:sp>
    </p:spTree>
    <p:extLst>
      <p:ext uri="{BB962C8B-B14F-4D97-AF65-F5344CB8AC3E}">
        <p14:creationId xmlns:p14="http://schemas.microsoft.com/office/powerpoint/2010/main" val="2617976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1144758" y="2822795"/>
            <a:ext cx="5489810" cy="2704415"/>
            <a:chOff x="943429" y="2362201"/>
            <a:chExt cx="5691139" cy="2704415"/>
          </a:xfrm>
        </p:grpSpPr>
        <p:cxnSp>
          <p:nvCxnSpPr>
            <p:cNvPr id="112" name="Straight Connector 111"/>
            <p:cNvCxnSpPr/>
            <p:nvPr/>
          </p:nvCxnSpPr>
          <p:spPr>
            <a:xfrm>
              <a:off x="943429" y="2362201"/>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943429" y="2824299"/>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a:off x="943429" y="3268799"/>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17" name="Straight Connector 116"/>
            <p:cNvCxnSpPr/>
            <p:nvPr/>
          </p:nvCxnSpPr>
          <p:spPr>
            <a:xfrm>
              <a:off x="943429" y="3710215"/>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18" name="Straight Connector 117"/>
            <p:cNvCxnSpPr/>
            <p:nvPr/>
          </p:nvCxnSpPr>
          <p:spPr>
            <a:xfrm>
              <a:off x="943429" y="4158163"/>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19" name="Straight Connector 118"/>
            <p:cNvCxnSpPr/>
            <p:nvPr/>
          </p:nvCxnSpPr>
          <p:spPr>
            <a:xfrm>
              <a:off x="943429" y="4610102"/>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cxnSp>
          <p:nvCxnSpPr>
            <p:cNvPr id="121" name="Straight Connector 120"/>
            <p:cNvCxnSpPr/>
            <p:nvPr/>
          </p:nvCxnSpPr>
          <p:spPr>
            <a:xfrm>
              <a:off x="943429" y="5066616"/>
              <a:ext cx="5691139" cy="0"/>
            </a:xfrm>
            <a:prstGeom prst="line">
              <a:avLst/>
            </a:prstGeom>
            <a:ln>
              <a:solidFill>
                <a:schemeClr val="dk1">
                  <a:alpha val="25000"/>
                </a:schemeClr>
              </a:solidFill>
              <a:prstDash val="dash"/>
            </a:ln>
          </p:spPr>
          <p:style>
            <a:lnRef idx="1">
              <a:schemeClr val="dk1"/>
            </a:lnRef>
            <a:fillRef idx="0">
              <a:schemeClr val="dk1"/>
            </a:fillRef>
            <a:effectRef idx="0">
              <a:schemeClr val="dk1"/>
            </a:effectRef>
            <a:fontRef idx="minor">
              <a:schemeClr val="tx1"/>
            </a:fontRef>
          </p:style>
        </p:cxnSp>
      </p:grpSp>
      <p:sp>
        <p:nvSpPr>
          <p:cNvPr id="34" name="Round Same Side Corner Rectangle 33"/>
          <p:cNvSpPr/>
          <p:nvPr/>
        </p:nvSpPr>
        <p:spPr>
          <a:xfrm>
            <a:off x="5935717"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p:nvSpPr>
        <p:spPr>
          <a:xfrm>
            <a:off x="2031751"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Same Side Corner Rectangle 39"/>
          <p:cNvSpPr/>
          <p:nvPr/>
        </p:nvSpPr>
        <p:spPr>
          <a:xfrm>
            <a:off x="2676480"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Same Side Corner Rectangle 40"/>
          <p:cNvSpPr/>
          <p:nvPr/>
        </p:nvSpPr>
        <p:spPr>
          <a:xfrm>
            <a:off x="3333909"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a:off x="3982523"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a:off x="4631137"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Same Side Corner Rectangle 43"/>
          <p:cNvSpPr/>
          <p:nvPr/>
        </p:nvSpPr>
        <p:spPr>
          <a:xfrm>
            <a:off x="5279751" y="2384645"/>
            <a:ext cx="413852"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a:off x="1374185" y="2384645"/>
            <a:ext cx="418614" cy="309112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2986" y="1080290"/>
            <a:ext cx="6011582" cy="707886"/>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HOW MANY CV PAGES IS ENOUGH TO PRESENT</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AN MSL CANDIDATE EFFICIENTLY?</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4" name="Picture 3"/>
          <p:cNvPicPr>
            <a:picLocks noChangeAspect="1"/>
          </p:cNvPicPr>
          <p:nvPr/>
        </p:nvPicPr>
        <p:blipFill>
          <a:blip r:embed="rId3"/>
          <a:stretch>
            <a:fillRect/>
          </a:stretch>
        </p:blipFill>
        <p:spPr>
          <a:xfrm>
            <a:off x="4770437" y="6668184"/>
            <a:ext cx="2422852" cy="3015567"/>
          </a:xfrm>
          <a:prstGeom prst="rect">
            <a:avLst/>
          </a:prstGeom>
        </p:spPr>
      </p:pic>
      <p:graphicFrame>
        <p:nvGraphicFramePr>
          <p:cNvPr id="14" name="Chart 13"/>
          <p:cNvGraphicFramePr/>
          <p:nvPr>
            <p:extLst>
              <p:ext uri="{D42A27DB-BD31-4B8C-83A1-F6EECF244321}">
                <p14:modId xmlns:p14="http://schemas.microsoft.com/office/powerpoint/2010/main" val="2083168521"/>
              </p:ext>
            </p:extLst>
          </p:nvPr>
        </p:nvGraphicFramePr>
        <p:xfrm>
          <a:off x="546271" y="2676378"/>
          <a:ext cx="6088297" cy="2992866"/>
        </p:xfrm>
        <a:graphic>
          <a:graphicData uri="http://schemas.openxmlformats.org/drawingml/2006/chart">
            <c:chart xmlns:c="http://schemas.openxmlformats.org/drawingml/2006/chart" xmlns:r="http://schemas.openxmlformats.org/officeDocument/2006/relationships" r:id="rId4"/>
          </a:graphicData>
        </a:graphic>
      </p:graphicFrame>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7802" y="2935442"/>
            <a:ext cx="740666" cy="344425"/>
          </a:xfrm>
          <a:prstGeom prst="rect">
            <a:avLst/>
          </a:prstGeom>
        </p:spPr>
      </p:pic>
      <p:sp>
        <p:nvSpPr>
          <p:cNvPr id="131" name="Rectangle 81"/>
          <p:cNvSpPr>
            <a:spLocks noChangeArrowheads="1"/>
          </p:cNvSpPr>
          <p:nvPr/>
        </p:nvSpPr>
        <p:spPr bwMode="auto">
          <a:xfrm>
            <a:off x="1565116"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4" name="Slide Number Placeholder 93"/>
          <p:cNvSpPr>
            <a:spLocks noGrp="1"/>
          </p:cNvSpPr>
          <p:nvPr>
            <p:ph type="sldNum" sz="quarter" idx="12"/>
          </p:nvPr>
        </p:nvSpPr>
        <p:spPr/>
        <p:txBody>
          <a:bodyPr/>
          <a:lstStyle/>
          <a:p>
            <a:fld id="{59C337B2-FF8D-48F9-B2E0-2BD7AC1D0630}" type="slidenum">
              <a:rPr lang="en-US" smtClean="0"/>
              <a:pPr/>
              <a:t>15</a:t>
            </a:fld>
            <a:endParaRPr lang="en-US"/>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8344" y="3928357"/>
            <a:ext cx="740666" cy="344425"/>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3073" y="3928357"/>
            <a:ext cx="740666" cy="344425"/>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0481" y="5153177"/>
            <a:ext cx="740666" cy="344425"/>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9116" y="5188251"/>
            <a:ext cx="740666" cy="344425"/>
          </a:xfrm>
          <a:prstGeom prst="rect">
            <a:avLst/>
          </a:prstGeom>
        </p:spPr>
      </p:pic>
      <p:sp>
        <p:nvSpPr>
          <p:cNvPr id="52" name="Rectangle 81"/>
          <p:cNvSpPr>
            <a:spLocks noChangeArrowheads="1"/>
          </p:cNvSpPr>
          <p:nvPr/>
        </p:nvSpPr>
        <p:spPr bwMode="auto">
          <a:xfrm>
            <a:off x="2199915"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3</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81"/>
          <p:cNvSpPr>
            <a:spLocks noChangeArrowheads="1"/>
          </p:cNvSpPr>
          <p:nvPr/>
        </p:nvSpPr>
        <p:spPr bwMode="auto">
          <a:xfrm>
            <a:off x="2833492"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4</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81"/>
          <p:cNvSpPr>
            <a:spLocks noChangeArrowheads="1"/>
          </p:cNvSpPr>
          <p:nvPr/>
        </p:nvSpPr>
        <p:spPr bwMode="auto">
          <a:xfrm>
            <a:off x="3506737"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8</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81"/>
          <p:cNvSpPr>
            <a:spLocks noChangeArrowheads="1"/>
          </p:cNvSpPr>
          <p:nvPr/>
        </p:nvSpPr>
        <p:spPr bwMode="auto">
          <a:xfrm>
            <a:off x="4151471"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5</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81"/>
          <p:cNvSpPr>
            <a:spLocks noChangeArrowheads="1"/>
          </p:cNvSpPr>
          <p:nvPr/>
        </p:nvSpPr>
        <p:spPr bwMode="auto">
          <a:xfrm>
            <a:off x="4825544"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1</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81"/>
          <p:cNvSpPr>
            <a:spLocks noChangeArrowheads="1"/>
          </p:cNvSpPr>
          <p:nvPr/>
        </p:nvSpPr>
        <p:spPr bwMode="auto">
          <a:xfrm>
            <a:off x="5482999"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6</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81"/>
          <p:cNvSpPr>
            <a:spLocks noChangeArrowheads="1"/>
          </p:cNvSpPr>
          <p:nvPr/>
        </p:nvSpPr>
        <p:spPr bwMode="auto">
          <a:xfrm>
            <a:off x="6088459" y="558561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6B6B6B"/>
                </a:solidFill>
                <a:effectLst/>
                <a:latin typeface="Calibri" panose="020F0502020204030204" pitchFamily="34" charset="0"/>
              </a:rPr>
              <a:t>7</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4042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a:spLocks noChangeArrowheads="1"/>
          </p:cNvSpPr>
          <p:nvPr/>
        </p:nvSpPr>
        <p:spPr bwMode="auto">
          <a:xfrm>
            <a:off x="6497073" y="2447998"/>
            <a:ext cx="1008542" cy="62430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a:spLocks noChangeArrowheads="1"/>
          </p:cNvSpPr>
          <p:nvPr/>
        </p:nvSpPr>
        <p:spPr bwMode="auto">
          <a:xfrm>
            <a:off x="778368" y="2447998"/>
            <a:ext cx="3859017" cy="624306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622986" y="1080290"/>
            <a:ext cx="5735866" cy="1015663"/>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ARE YOUR 5 MOST IMPORTANT</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RECOMMENDATIONS TO EXPERIENCED MSLS</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WHO WANT TO UPDATE THEIR CV?</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08" name="TextBox 107"/>
          <p:cNvSpPr txBox="1"/>
          <p:nvPr/>
        </p:nvSpPr>
        <p:spPr>
          <a:xfrm>
            <a:off x="622986" y="8689505"/>
            <a:ext cx="6743013" cy="600164"/>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List any sort of mentoring or training in previous MSL roles to establish your expertise with the reader. Also list special projects you have accomplished outside the scope of regular MSL job duties. </a:t>
            </a:r>
          </a:p>
          <a:p>
            <a:r>
              <a:rPr lang="en-US" sz="1100" dirty="0" smtClean="0">
                <a:solidFill>
                  <a:srgbClr val="58595B"/>
                </a:solidFill>
                <a:latin typeface="Calibri" panose="020F0502020204030204" pitchFamily="34" charset="0"/>
              </a:rPr>
              <a:t>DONT LIMIT YOURSELF TO TWO PAGES IT WAT ERS DOWN YOUR EXPERIENCE.</a:t>
            </a:r>
            <a:endParaRPr lang="en-US" sz="1100" b="1" i="1" dirty="0">
              <a:solidFill>
                <a:srgbClr val="616DAA"/>
              </a:solidFill>
              <a:latin typeface="Calibri" panose="020F0502020204030204" pitchFamily="34" charset="0"/>
            </a:endParaRPr>
          </a:p>
        </p:txBody>
      </p:sp>
      <p:grpSp>
        <p:nvGrpSpPr>
          <p:cNvPr id="5" name="Group 4"/>
          <p:cNvGrpSpPr/>
          <p:nvPr/>
        </p:nvGrpSpPr>
        <p:grpSpPr>
          <a:xfrm>
            <a:off x="4629579" y="2296599"/>
            <a:ext cx="1324776" cy="6673380"/>
            <a:chOff x="4213019" y="2296599"/>
            <a:chExt cx="1336503" cy="6673380"/>
          </a:xfrm>
        </p:grpSpPr>
        <p:sp>
          <p:nvSpPr>
            <p:cNvPr id="2" name="Round Same Side Corner Rectangle 1"/>
            <p:cNvSpPr/>
            <p:nvPr/>
          </p:nvSpPr>
          <p:spPr>
            <a:xfrm rot="5400000">
              <a:off x="4763696" y="2079892"/>
              <a:ext cx="288566" cy="1283086"/>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Same Side Corner Rectangle 108"/>
            <p:cNvSpPr/>
            <p:nvPr/>
          </p:nvSpPr>
          <p:spPr>
            <a:xfrm rot="5400000">
              <a:off x="4763696" y="2564695"/>
              <a:ext cx="288566" cy="1283086"/>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Same Side Corner Rectangle 110"/>
            <p:cNvSpPr/>
            <p:nvPr/>
          </p:nvSpPr>
          <p:spPr>
            <a:xfrm rot="5400000">
              <a:off x="4763696" y="3046808"/>
              <a:ext cx="288566" cy="1283086"/>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Same Side Corner Rectangle 116"/>
            <p:cNvSpPr/>
            <p:nvPr/>
          </p:nvSpPr>
          <p:spPr>
            <a:xfrm rot="5400000">
              <a:off x="4763696" y="3535407"/>
              <a:ext cx="288566" cy="1283086"/>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Same Side Corner Rectangle 117"/>
            <p:cNvSpPr/>
            <p:nvPr/>
          </p:nvSpPr>
          <p:spPr>
            <a:xfrm rot="5400000">
              <a:off x="4763696" y="4020831"/>
              <a:ext cx="288566" cy="1283086"/>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Same Side Corner Rectangle 118"/>
            <p:cNvSpPr/>
            <p:nvPr/>
          </p:nvSpPr>
          <p:spPr>
            <a:xfrm rot="5400000">
              <a:off x="4748710" y="4494773"/>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Same Side Corner Rectangle 119"/>
            <p:cNvSpPr/>
            <p:nvPr/>
          </p:nvSpPr>
          <p:spPr>
            <a:xfrm rot="5400000">
              <a:off x="4748710" y="4977022"/>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Same Side Corner Rectangle 120"/>
            <p:cNvSpPr/>
            <p:nvPr/>
          </p:nvSpPr>
          <p:spPr>
            <a:xfrm rot="5400000">
              <a:off x="4748710" y="5465565"/>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Same Side Corner Rectangle 121"/>
            <p:cNvSpPr/>
            <p:nvPr/>
          </p:nvSpPr>
          <p:spPr>
            <a:xfrm rot="5400000">
              <a:off x="4748710" y="5953463"/>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Same Side Corner Rectangle 122"/>
            <p:cNvSpPr/>
            <p:nvPr/>
          </p:nvSpPr>
          <p:spPr>
            <a:xfrm rot="5400000">
              <a:off x="4748710" y="6435712"/>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Same Side Corner Rectangle 123"/>
            <p:cNvSpPr/>
            <p:nvPr/>
          </p:nvSpPr>
          <p:spPr>
            <a:xfrm rot="5400000">
              <a:off x="4748710" y="6919701"/>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Same Side Corner Rectangle 124"/>
            <p:cNvSpPr/>
            <p:nvPr/>
          </p:nvSpPr>
          <p:spPr>
            <a:xfrm rot="5400000">
              <a:off x="4748710" y="7409591"/>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Same Side Corner Rectangle 125"/>
            <p:cNvSpPr/>
            <p:nvPr/>
          </p:nvSpPr>
          <p:spPr>
            <a:xfrm rot="5400000">
              <a:off x="4748710" y="7892412"/>
              <a:ext cx="288566" cy="1308734"/>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p:nvPr>
              <p:extLst>
                <p:ext uri="{D42A27DB-BD31-4B8C-83A1-F6EECF244321}">
                  <p14:modId xmlns:p14="http://schemas.microsoft.com/office/powerpoint/2010/main" val="4259346370"/>
                </p:ext>
              </p:extLst>
            </p:nvPr>
          </p:nvGraphicFramePr>
          <p:xfrm>
            <a:off x="4213019" y="2296599"/>
            <a:ext cx="1298781" cy="6673380"/>
          </p:xfrm>
          <a:graphic>
            <a:graphicData uri="http://schemas.openxmlformats.org/drawingml/2006/chart">
              <c:chart xmlns:c="http://schemas.openxmlformats.org/drawingml/2006/chart" xmlns:r="http://schemas.openxmlformats.org/officeDocument/2006/relationships" r:id="rId3"/>
            </a:graphicData>
          </a:graphic>
        </p:graphicFrame>
      </p:grpSp>
      <p:sp>
        <p:nvSpPr>
          <p:cNvPr id="92" name="TextBox 91"/>
          <p:cNvSpPr txBox="1"/>
          <p:nvPr/>
        </p:nvSpPr>
        <p:spPr>
          <a:xfrm>
            <a:off x="2026636" y="3433377"/>
            <a:ext cx="2614183" cy="430887"/>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Your achievements description should</a:t>
            </a:r>
          </a:p>
          <a:p>
            <a:pPr algn="r"/>
            <a:r>
              <a:rPr lang="en-US" sz="1100" dirty="0" smtClean="0">
                <a:solidFill>
                  <a:srgbClr val="58595B"/>
                </a:solidFill>
                <a:latin typeface="Calibri" panose="020F0502020204030204" pitchFamily="34" charset="0"/>
              </a:rPr>
              <a:t>outline the skill set of your target role</a:t>
            </a:r>
            <a:endParaRPr lang="en-US" sz="1100" b="1" i="1" dirty="0">
              <a:solidFill>
                <a:srgbClr val="616DAA"/>
              </a:solidFill>
              <a:latin typeface="Calibri" panose="020F0502020204030204" pitchFamily="34" charset="0"/>
            </a:endParaRPr>
          </a:p>
        </p:txBody>
      </p:sp>
      <p:sp>
        <p:nvSpPr>
          <p:cNvPr id="93" name="TextBox 92"/>
          <p:cNvSpPr txBox="1"/>
          <p:nvPr/>
        </p:nvSpPr>
        <p:spPr>
          <a:xfrm>
            <a:off x="1807885" y="3923600"/>
            <a:ext cx="2832934" cy="430887"/>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Explore the career path in Medical Affairs</a:t>
            </a:r>
          </a:p>
          <a:p>
            <a:pPr algn="r"/>
            <a:r>
              <a:rPr lang="en-US" sz="1100" dirty="0" smtClean="0">
                <a:solidFill>
                  <a:srgbClr val="58595B"/>
                </a:solidFill>
                <a:latin typeface="Calibri" panose="020F0502020204030204" pitchFamily="34" charset="0"/>
              </a:rPr>
              <a:t>and specify your career goal</a:t>
            </a:r>
            <a:endParaRPr lang="en-US" sz="1100" b="1" i="1" dirty="0">
              <a:solidFill>
                <a:srgbClr val="616DAA"/>
              </a:solidFill>
              <a:latin typeface="Calibri" panose="020F0502020204030204" pitchFamily="34" charset="0"/>
            </a:endParaRPr>
          </a:p>
        </p:txBody>
      </p:sp>
      <p:sp>
        <p:nvSpPr>
          <p:cNvPr id="94" name="TextBox 93"/>
          <p:cNvSpPr txBox="1"/>
          <p:nvPr/>
        </p:nvSpPr>
        <p:spPr>
          <a:xfrm>
            <a:off x="2213599" y="4904050"/>
            <a:ext cx="2427220" cy="430887"/>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Remove irrelevant work experience</a:t>
            </a:r>
          </a:p>
          <a:p>
            <a:pPr algn="r"/>
            <a:r>
              <a:rPr lang="en-US" sz="1100" dirty="0" smtClean="0">
                <a:solidFill>
                  <a:srgbClr val="58595B"/>
                </a:solidFill>
                <a:latin typeface="Calibri" panose="020F0502020204030204" pitchFamily="34" charset="0"/>
              </a:rPr>
              <a:t>(like "sold cosmetics in 1998")</a:t>
            </a:r>
            <a:endParaRPr lang="en-US" sz="1100" b="1" i="1" dirty="0">
              <a:solidFill>
                <a:srgbClr val="616DAA"/>
              </a:solidFill>
              <a:latin typeface="Calibri" panose="020F0502020204030204" pitchFamily="34" charset="0"/>
            </a:endParaRPr>
          </a:p>
        </p:txBody>
      </p:sp>
      <p:sp>
        <p:nvSpPr>
          <p:cNvPr id="127" name="TextBox 126"/>
          <p:cNvSpPr txBox="1"/>
          <p:nvPr/>
        </p:nvSpPr>
        <p:spPr>
          <a:xfrm>
            <a:off x="937260" y="2372045"/>
            <a:ext cx="3703559" cy="600164"/>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Describe your accomplishments clearly using</a:t>
            </a:r>
          </a:p>
          <a:p>
            <a:pPr algn="r"/>
            <a:r>
              <a:rPr lang="en-US" sz="1100" dirty="0" smtClean="0">
                <a:solidFill>
                  <a:srgbClr val="58595B"/>
                </a:solidFill>
                <a:latin typeface="Calibri" panose="020F0502020204030204" pitchFamily="34" charset="0"/>
              </a:rPr>
              <a:t>MSL quantitative metrics (# of KOLs, </a:t>
            </a:r>
            <a:r>
              <a:rPr lang="en-US" sz="1100" dirty="0" err="1" smtClean="0">
                <a:solidFill>
                  <a:srgbClr val="58595B"/>
                </a:solidFill>
                <a:latin typeface="Calibri" panose="020F0502020204030204" pitchFamily="34" charset="0"/>
              </a:rPr>
              <a:t>AdBoards</a:t>
            </a:r>
            <a:r>
              <a:rPr lang="en-US" sz="1100" dirty="0" smtClean="0">
                <a:solidFill>
                  <a:srgbClr val="58595B"/>
                </a:solidFill>
                <a:latin typeface="Calibri" panose="020F0502020204030204" pitchFamily="34" charset="0"/>
              </a:rPr>
              <a:t>,</a:t>
            </a:r>
          </a:p>
          <a:p>
            <a:pPr algn="r"/>
            <a:r>
              <a:rPr lang="en-US" sz="1100" dirty="0" smtClean="0">
                <a:solidFill>
                  <a:srgbClr val="58595B"/>
                </a:solidFill>
                <a:latin typeface="Calibri" panose="020F0502020204030204" pitchFamily="34" charset="0"/>
              </a:rPr>
              <a:t>articles, presentations, visits, IIT s, internal trainings, </a:t>
            </a:r>
            <a:r>
              <a:rPr lang="en-US" sz="1100" dirty="0" err="1" smtClean="0">
                <a:solidFill>
                  <a:srgbClr val="58595B"/>
                </a:solidFill>
                <a:latin typeface="Calibri" panose="020F0502020204030204" pitchFamily="34" charset="0"/>
              </a:rPr>
              <a:t>etc</a:t>
            </a:r>
            <a:r>
              <a:rPr lang="en-US" sz="1100" dirty="0" smtClean="0">
                <a:solidFill>
                  <a:srgbClr val="58595B"/>
                </a:solidFill>
                <a:latin typeface="Calibri" panose="020F0502020204030204" pitchFamily="34" charset="0"/>
              </a:rPr>
              <a:t>)</a:t>
            </a:r>
            <a:endParaRPr lang="en-US" sz="1100" b="1" i="1" dirty="0">
              <a:solidFill>
                <a:srgbClr val="616DAA"/>
              </a:solidFill>
              <a:latin typeface="Calibri" panose="020F0502020204030204" pitchFamily="34" charset="0"/>
            </a:endParaRPr>
          </a:p>
        </p:txBody>
      </p:sp>
      <p:sp>
        <p:nvSpPr>
          <p:cNvPr id="133" name="TextBox 132"/>
          <p:cNvSpPr txBox="1"/>
          <p:nvPr/>
        </p:nvSpPr>
        <p:spPr>
          <a:xfrm>
            <a:off x="1839426" y="6893097"/>
            <a:ext cx="2789171" cy="430887"/>
          </a:xfrm>
          <a:prstGeom prst="rect">
            <a:avLst/>
          </a:prstGeom>
          <a:noFill/>
        </p:spPr>
        <p:txBody>
          <a:bodyPr wrap="square" rtlCol="0">
            <a:spAutoFit/>
          </a:bodyPr>
          <a:lstStyle/>
          <a:p>
            <a:pPr algn="r"/>
            <a:r>
              <a:rPr lang="en-US" sz="1100" dirty="0">
                <a:solidFill>
                  <a:srgbClr val="58595B"/>
                </a:solidFill>
                <a:latin typeface="Calibri" panose="020F0502020204030204" pitchFamily="34" charset="0"/>
              </a:rPr>
              <a:t>List key personal projects which disclose</a:t>
            </a:r>
          </a:p>
          <a:p>
            <a:pPr algn="r"/>
            <a:r>
              <a:rPr lang="en-US" sz="1100" dirty="0">
                <a:solidFill>
                  <a:srgbClr val="58595B"/>
                </a:solidFill>
                <a:latin typeface="Calibri" panose="020F0502020204030204" pitchFamily="34" charset="0"/>
              </a:rPr>
              <a:t>what kind of person you are</a:t>
            </a:r>
            <a:endParaRPr lang="en-US" sz="1100" b="1" i="1" dirty="0">
              <a:solidFill>
                <a:srgbClr val="616DAA"/>
              </a:solidFill>
              <a:latin typeface="Calibri" panose="020F0502020204030204" pitchFamily="34" charset="0"/>
            </a:endParaRPr>
          </a:p>
        </p:txBody>
      </p:sp>
      <p:sp>
        <p:nvSpPr>
          <p:cNvPr id="134" name="TextBox 133"/>
          <p:cNvSpPr txBox="1"/>
          <p:nvPr/>
        </p:nvSpPr>
        <p:spPr>
          <a:xfrm>
            <a:off x="2213599" y="2963961"/>
            <a:ext cx="2427220" cy="430887"/>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Convince the reader that your</a:t>
            </a:r>
          </a:p>
          <a:p>
            <a:pPr algn="r"/>
            <a:r>
              <a:rPr lang="en-US" sz="1100" dirty="0" smtClean="0">
                <a:solidFill>
                  <a:srgbClr val="58595B"/>
                </a:solidFill>
                <a:latin typeface="Calibri" panose="020F0502020204030204" pitchFamily="34" charset="0"/>
              </a:rPr>
              <a:t>Communication skills are excellent</a:t>
            </a:r>
            <a:endParaRPr lang="en-US" sz="1100" b="1" i="1" dirty="0">
              <a:solidFill>
                <a:srgbClr val="616DAA"/>
              </a:solidFill>
              <a:latin typeface="Calibri" panose="020F0502020204030204" pitchFamily="34" charset="0"/>
            </a:endParaRPr>
          </a:p>
        </p:txBody>
      </p:sp>
      <p:sp>
        <p:nvSpPr>
          <p:cNvPr id="139" name="TextBox 138"/>
          <p:cNvSpPr txBox="1"/>
          <p:nvPr/>
        </p:nvSpPr>
        <p:spPr>
          <a:xfrm>
            <a:off x="2208369" y="6460628"/>
            <a:ext cx="2427220" cy="261610"/>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Reduce number of pages to 2</a:t>
            </a:r>
            <a:endParaRPr lang="en-US" sz="1100" b="1" i="1" dirty="0">
              <a:solidFill>
                <a:srgbClr val="616DAA"/>
              </a:solidFill>
              <a:latin typeface="Calibri" panose="020F0502020204030204" pitchFamily="34" charset="0"/>
            </a:endParaRPr>
          </a:p>
        </p:txBody>
      </p:sp>
      <p:sp>
        <p:nvSpPr>
          <p:cNvPr id="140" name="TextBox 139"/>
          <p:cNvSpPr txBox="1"/>
          <p:nvPr/>
        </p:nvSpPr>
        <p:spPr>
          <a:xfrm>
            <a:off x="718188" y="5392368"/>
            <a:ext cx="3922631" cy="430887"/>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Don't add anything unless it doesn't help you to convince the reader that you are the best candidate for the target role</a:t>
            </a:r>
            <a:endParaRPr lang="en-US" sz="1100" b="1" i="1" dirty="0">
              <a:solidFill>
                <a:srgbClr val="616DAA"/>
              </a:solidFill>
              <a:latin typeface="Calibri" panose="020F0502020204030204" pitchFamily="34" charset="0"/>
            </a:endParaRPr>
          </a:p>
        </p:txBody>
      </p:sp>
      <p:sp>
        <p:nvSpPr>
          <p:cNvPr id="141" name="TextBox 140"/>
          <p:cNvSpPr txBox="1"/>
          <p:nvPr/>
        </p:nvSpPr>
        <p:spPr>
          <a:xfrm>
            <a:off x="1784830" y="7436518"/>
            <a:ext cx="2832935" cy="261610"/>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Add explanation to your career gaps if any</a:t>
            </a:r>
            <a:endParaRPr lang="en-US" sz="1100" b="1" i="1" dirty="0">
              <a:solidFill>
                <a:srgbClr val="616DAA"/>
              </a:solidFill>
              <a:latin typeface="Calibri" panose="020F0502020204030204" pitchFamily="34" charset="0"/>
            </a:endParaRPr>
          </a:p>
        </p:txBody>
      </p:sp>
      <p:sp>
        <p:nvSpPr>
          <p:cNvPr id="142" name="TextBox 141"/>
          <p:cNvSpPr txBox="1"/>
          <p:nvPr/>
        </p:nvSpPr>
        <p:spPr>
          <a:xfrm>
            <a:off x="2148840" y="4537586"/>
            <a:ext cx="2479757" cy="261610"/>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Adjust your CV to the target position</a:t>
            </a:r>
            <a:endParaRPr lang="en-US" sz="1100" b="1" i="1" dirty="0">
              <a:solidFill>
                <a:srgbClr val="616DAA"/>
              </a:solidFill>
              <a:latin typeface="Calibri" panose="020F0502020204030204" pitchFamily="34" charset="0"/>
            </a:endParaRPr>
          </a:p>
        </p:txBody>
      </p:sp>
      <p:sp>
        <p:nvSpPr>
          <p:cNvPr id="143" name="TextBox 142"/>
          <p:cNvSpPr txBox="1"/>
          <p:nvPr/>
        </p:nvSpPr>
        <p:spPr>
          <a:xfrm>
            <a:off x="2326334" y="5997055"/>
            <a:ext cx="2302263" cy="261610"/>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Use clear and concise formatting</a:t>
            </a:r>
            <a:endParaRPr lang="en-US" sz="1100" b="1" i="1" dirty="0">
              <a:solidFill>
                <a:srgbClr val="616DAA"/>
              </a:solidFill>
              <a:latin typeface="Calibri" panose="020F0502020204030204" pitchFamily="34" charset="0"/>
            </a:endParaRPr>
          </a:p>
        </p:txBody>
      </p:sp>
      <p:sp>
        <p:nvSpPr>
          <p:cNvPr id="144" name="TextBox 143"/>
          <p:cNvSpPr txBox="1"/>
          <p:nvPr/>
        </p:nvSpPr>
        <p:spPr>
          <a:xfrm>
            <a:off x="2557059" y="8407482"/>
            <a:ext cx="1928883" cy="261610"/>
          </a:xfrm>
          <a:prstGeom prst="rect">
            <a:avLst/>
          </a:prstGeom>
          <a:noFill/>
        </p:spPr>
        <p:txBody>
          <a:bodyPr wrap="square" rtlCol="0">
            <a:spAutoFit/>
          </a:bodyPr>
          <a:lstStyle/>
          <a:p>
            <a:pPr algn="r"/>
            <a:r>
              <a:rPr lang="en-US" sz="1100" dirty="0" smtClean="0">
                <a:solidFill>
                  <a:srgbClr val="58595B"/>
                </a:solidFill>
                <a:latin typeface="Calibri" panose="020F0502020204030204" pitchFamily="34" charset="0"/>
              </a:rPr>
              <a:t>Other - Write In (Required)</a:t>
            </a:r>
            <a:endParaRPr lang="en-US" sz="1100" b="1" i="1" dirty="0">
              <a:solidFill>
                <a:srgbClr val="616DAA"/>
              </a:solidFill>
              <a:latin typeface="Calibri" panose="020F0502020204030204" pitchFamily="34" charset="0"/>
            </a:endParaRPr>
          </a:p>
        </p:txBody>
      </p:sp>
      <p:sp>
        <p:nvSpPr>
          <p:cNvPr id="12" name="Rectangle 8"/>
          <p:cNvSpPr>
            <a:spLocks noChangeArrowheads="1"/>
          </p:cNvSpPr>
          <p:nvPr/>
        </p:nvSpPr>
        <p:spPr bwMode="auto">
          <a:xfrm>
            <a:off x="4763" y="6350"/>
            <a:ext cx="4195762" cy="74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4"/>
          <a:stretch>
            <a:fillRect/>
          </a:stretch>
        </p:blipFill>
        <p:spPr>
          <a:xfrm>
            <a:off x="778369" y="2030779"/>
            <a:ext cx="6740031" cy="405000"/>
          </a:xfrm>
          <a:prstGeom prst="rect">
            <a:avLst/>
          </a:prstGeom>
        </p:spPr>
      </p:pic>
      <p:sp>
        <p:nvSpPr>
          <p:cNvPr id="145" name="TextBox 144"/>
          <p:cNvSpPr txBox="1"/>
          <p:nvPr/>
        </p:nvSpPr>
        <p:spPr>
          <a:xfrm>
            <a:off x="1094947" y="2055287"/>
            <a:ext cx="700833"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Value</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6" name="TextBox 145"/>
          <p:cNvSpPr txBox="1"/>
          <p:nvPr/>
        </p:nvSpPr>
        <p:spPr>
          <a:xfrm>
            <a:off x="5999360" y="2055287"/>
            <a:ext cx="349776"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7" name="TextBox 146"/>
          <p:cNvSpPr txBox="1"/>
          <p:nvPr/>
        </p:nvSpPr>
        <p:spPr>
          <a:xfrm>
            <a:off x="6380953" y="2055287"/>
            <a:ext cx="1149674"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Responses</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p:cNvSpPr txBox="1"/>
          <p:nvPr/>
        </p:nvSpPr>
        <p:spPr>
          <a:xfrm>
            <a:off x="5919497" y="2593431"/>
            <a:ext cx="604753" cy="276999"/>
          </a:xfrm>
          <a:prstGeom prst="rect">
            <a:avLst/>
          </a:prstGeom>
          <a:noFill/>
        </p:spPr>
        <p:txBody>
          <a:bodyPr wrap="square" rtlCol="0">
            <a:spAutoFit/>
          </a:bodyPr>
          <a:lstStyle/>
          <a:p>
            <a:r>
              <a:rPr lang="en-US" sz="1200" b="1" dirty="0">
                <a:solidFill>
                  <a:schemeClr val="tx1">
                    <a:lumMod val="65000"/>
                    <a:lumOff val="35000"/>
                  </a:schemeClr>
                </a:solidFill>
              </a:rPr>
              <a:t>79.2%</a:t>
            </a:r>
          </a:p>
        </p:txBody>
      </p:sp>
      <p:sp>
        <p:nvSpPr>
          <p:cNvPr id="51" name="TextBox 50"/>
          <p:cNvSpPr txBox="1"/>
          <p:nvPr/>
        </p:nvSpPr>
        <p:spPr>
          <a:xfrm>
            <a:off x="5919497" y="3039930"/>
            <a:ext cx="604753" cy="276999"/>
          </a:xfrm>
          <a:prstGeom prst="rect">
            <a:avLst/>
          </a:prstGeom>
          <a:noFill/>
        </p:spPr>
        <p:txBody>
          <a:bodyPr wrap="square" rtlCol="0">
            <a:spAutoFit/>
          </a:bodyPr>
          <a:lstStyle/>
          <a:p>
            <a:r>
              <a:rPr lang="en-US" sz="1200" b="1" dirty="0">
                <a:solidFill>
                  <a:schemeClr val="tx1">
                    <a:lumMod val="65000"/>
                    <a:lumOff val="35000"/>
                  </a:schemeClr>
                </a:solidFill>
              </a:rPr>
              <a:t>66.7%</a:t>
            </a:r>
          </a:p>
        </p:txBody>
      </p:sp>
      <p:grpSp>
        <p:nvGrpSpPr>
          <p:cNvPr id="39" name="Group 38"/>
          <p:cNvGrpSpPr/>
          <p:nvPr/>
        </p:nvGrpSpPr>
        <p:grpSpPr>
          <a:xfrm>
            <a:off x="778368" y="2959967"/>
            <a:ext cx="6727247" cy="5333709"/>
            <a:chOff x="778368" y="2959967"/>
            <a:chExt cx="6790359" cy="5333709"/>
          </a:xfrm>
        </p:grpSpPr>
        <p:cxnSp>
          <p:nvCxnSpPr>
            <p:cNvPr id="18" name="Straight Connector 17"/>
            <p:cNvCxnSpPr/>
            <p:nvPr/>
          </p:nvCxnSpPr>
          <p:spPr>
            <a:xfrm>
              <a:off x="778368" y="2959967"/>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p:cNvCxnSpPr/>
            <p:nvPr/>
          </p:nvCxnSpPr>
          <p:spPr>
            <a:xfrm>
              <a:off x="778368" y="3426005"/>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a:off x="778368" y="3932500"/>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a:off x="778368" y="4401126"/>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778368" y="4904050"/>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778368" y="5372676"/>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778368" y="5894650"/>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78368" y="6363276"/>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78368" y="6853500"/>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778368" y="7322126"/>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778368" y="7825050"/>
              <a:ext cx="6790359"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778368" y="8293676"/>
              <a:ext cx="6790359" cy="0"/>
            </a:xfrm>
            <a:prstGeom prst="line">
              <a:avLst/>
            </a:prstGeom>
          </p:spPr>
          <p:style>
            <a:lnRef idx="1">
              <a:schemeClr val="dk1"/>
            </a:lnRef>
            <a:fillRef idx="0">
              <a:schemeClr val="dk1"/>
            </a:fillRef>
            <a:effectRef idx="0">
              <a:schemeClr val="dk1"/>
            </a:effectRef>
            <a:fontRef idx="minor">
              <a:schemeClr val="tx1"/>
            </a:fontRef>
          </p:style>
        </p:cxnSp>
      </p:grpSp>
      <p:sp>
        <p:nvSpPr>
          <p:cNvPr id="74" name="TextBox 73"/>
          <p:cNvSpPr txBox="1"/>
          <p:nvPr/>
        </p:nvSpPr>
        <p:spPr>
          <a:xfrm>
            <a:off x="5919497" y="3553401"/>
            <a:ext cx="604753" cy="276999"/>
          </a:xfrm>
          <a:prstGeom prst="rect">
            <a:avLst/>
          </a:prstGeom>
          <a:noFill/>
        </p:spPr>
        <p:txBody>
          <a:bodyPr wrap="square" rtlCol="0">
            <a:spAutoFit/>
          </a:bodyPr>
          <a:lstStyle/>
          <a:p>
            <a:r>
              <a:rPr lang="en-US" sz="1200" b="1" dirty="0">
                <a:solidFill>
                  <a:schemeClr val="tx1">
                    <a:lumMod val="65000"/>
                    <a:lumOff val="35000"/>
                  </a:schemeClr>
                </a:solidFill>
              </a:rPr>
              <a:t>62.5%</a:t>
            </a:r>
          </a:p>
        </p:txBody>
      </p:sp>
      <p:sp>
        <p:nvSpPr>
          <p:cNvPr id="75" name="TextBox 74"/>
          <p:cNvSpPr txBox="1"/>
          <p:nvPr/>
        </p:nvSpPr>
        <p:spPr>
          <a:xfrm>
            <a:off x="5919497" y="4020063"/>
            <a:ext cx="604753" cy="276999"/>
          </a:xfrm>
          <a:prstGeom prst="rect">
            <a:avLst/>
          </a:prstGeom>
          <a:noFill/>
        </p:spPr>
        <p:txBody>
          <a:bodyPr wrap="square" rtlCol="0">
            <a:spAutoFit/>
          </a:bodyPr>
          <a:lstStyle/>
          <a:p>
            <a:r>
              <a:rPr lang="en-US" sz="1200" b="1" dirty="0">
                <a:solidFill>
                  <a:schemeClr val="tx1">
                    <a:lumMod val="65000"/>
                    <a:lumOff val="35000"/>
                  </a:schemeClr>
                </a:solidFill>
              </a:rPr>
              <a:t>45.8%</a:t>
            </a:r>
          </a:p>
        </p:txBody>
      </p:sp>
      <p:sp>
        <p:nvSpPr>
          <p:cNvPr id="76" name="TextBox 75"/>
          <p:cNvSpPr txBox="1"/>
          <p:nvPr/>
        </p:nvSpPr>
        <p:spPr>
          <a:xfrm>
            <a:off x="5919497" y="4496376"/>
            <a:ext cx="604753" cy="276999"/>
          </a:xfrm>
          <a:prstGeom prst="rect">
            <a:avLst/>
          </a:prstGeom>
          <a:noFill/>
        </p:spPr>
        <p:txBody>
          <a:bodyPr wrap="square" rtlCol="0">
            <a:spAutoFit/>
          </a:bodyPr>
          <a:lstStyle/>
          <a:p>
            <a:r>
              <a:rPr lang="en-US" sz="1200" b="1" dirty="0">
                <a:solidFill>
                  <a:schemeClr val="tx1">
                    <a:lumMod val="65000"/>
                    <a:lumOff val="35000"/>
                  </a:schemeClr>
                </a:solidFill>
              </a:rPr>
              <a:t>41.7%</a:t>
            </a:r>
          </a:p>
        </p:txBody>
      </p:sp>
      <p:sp>
        <p:nvSpPr>
          <p:cNvPr id="78" name="TextBox 77"/>
          <p:cNvSpPr txBox="1"/>
          <p:nvPr/>
        </p:nvSpPr>
        <p:spPr>
          <a:xfrm>
            <a:off x="5919497" y="4981562"/>
            <a:ext cx="604753" cy="276999"/>
          </a:xfrm>
          <a:prstGeom prst="rect">
            <a:avLst/>
          </a:prstGeom>
          <a:noFill/>
        </p:spPr>
        <p:txBody>
          <a:bodyPr wrap="square" rtlCol="0">
            <a:spAutoFit/>
          </a:bodyPr>
          <a:lstStyle/>
          <a:p>
            <a:r>
              <a:rPr lang="en-US" sz="1200" b="1" dirty="0">
                <a:solidFill>
                  <a:schemeClr val="tx1">
                    <a:lumMod val="65000"/>
                    <a:lumOff val="35000"/>
                  </a:schemeClr>
                </a:solidFill>
              </a:rPr>
              <a:t>39.6%</a:t>
            </a:r>
          </a:p>
        </p:txBody>
      </p:sp>
      <p:sp>
        <p:nvSpPr>
          <p:cNvPr id="104" name="TextBox 103"/>
          <p:cNvSpPr txBox="1"/>
          <p:nvPr/>
        </p:nvSpPr>
        <p:spPr>
          <a:xfrm>
            <a:off x="5919497" y="5507596"/>
            <a:ext cx="604753" cy="276999"/>
          </a:xfrm>
          <a:prstGeom prst="rect">
            <a:avLst/>
          </a:prstGeom>
          <a:noFill/>
        </p:spPr>
        <p:txBody>
          <a:bodyPr wrap="square" rtlCol="0">
            <a:spAutoFit/>
          </a:bodyPr>
          <a:lstStyle/>
          <a:p>
            <a:r>
              <a:rPr lang="en-US" sz="1200" b="1" dirty="0">
                <a:solidFill>
                  <a:schemeClr val="tx1">
                    <a:lumMod val="65000"/>
                    <a:lumOff val="35000"/>
                  </a:schemeClr>
                </a:solidFill>
              </a:rPr>
              <a:t>39.6%</a:t>
            </a:r>
          </a:p>
        </p:txBody>
      </p:sp>
      <p:sp>
        <p:nvSpPr>
          <p:cNvPr id="105" name="TextBox 104"/>
          <p:cNvSpPr txBox="1"/>
          <p:nvPr/>
        </p:nvSpPr>
        <p:spPr>
          <a:xfrm>
            <a:off x="5919497" y="5956701"/>
            <a:ext cx="604753" cy="276999"/>
          </a:xfrm>
          <a:prstGeom prst="rect">
            <a:avLst/>
          </a:prstGeom>
          <a:noFill/>
        </p:spPr>
        <p:txBody>
          <a:bodyPr wrap="square" rtlCol="0">
            <a:spAutoFit/>
          </a:bodyPr>
          <a:lstStyle/>
          <a:p>
            <a:r>
              <a:rPr lang="en-US" sz="1200" b="1" dirty="0">
                <a:solidFill>
                  <a:schemeClr val="tx1">
                    <a:lumMod val="65000"/>
                    <a:lumOff val="35000"/>
                  </a:schemeClr>
                </a:solidFill>
              </a:rPr>
              <a:t>37.5%</a:t>
            </a:r>
          </a:p>
        </p:txBody>
      </p:sp>
      <p:sp>
        <p:nvSpPr>
          <p:cNvPr id="106" name="TextBox 105"/>
          <p:cNvSpPr txBox="1"/>
          <p:nvPr/>
        </p:nvSpPr>
        <p:spPr>
          <a:xfrm>
            <a:off x="5919497" y="6463189"/>
            <a:ext cx="604753" cy="276999"/>
          </a:xfrm>
          <a:prstGeom prst="rect">
            <a:avLst/>
          </a:prstGeom>
          <a:noFill/>
        </p:spPr>
        <p:txBody>
          <a:bodyPr wrap="square" rtlCol="0">
            <a:spAutoFit/>
          </a:bodyPr>
          <a:lstStyle/>
          <a:p>
            <a:r>
              <a:rPr lang="en-US" sz="1200" b="1" dirty="0">
                <a:solidFill>
                  <a:schemeClr val="tx1">
                    <a:lumMod val="65000"/>
                    <a:lumOff val="35000"/>
                  </a:schemeClr>
                </a:solidFill>
              </a:rPr>
              <a:t>31.3%</a:t>
            </a:r>
          </a:p>
        </p:txBody>
      </p:sp>
      <p:sp>
        <p:nvSpPr>
          <p:cNvPr id="107" name="TextBox 106"/>
          <p:cNvSpPr txBox="1"/>
          <p:nvPr/>
        </p:nvSpPr>
        <p:spPr>
          <a:xfrm>
            <a:off x="5919497" y="6933020"/>
            <a:ext cx="604753" cy="276999"/>
          </a:xfrm>
          <a:prstGeom prst="rect">
            <a:avLst/>
          </a:prstGeom>
          <a:noFill/>
        </p:spPr>
        <p:txBody>
          <a:bodyPr wrap="square" rtlCol="0">
            <a:spAutoFit/>
          </a:bodyPr>
          <a:lstStyle/>
          <a:p>
            <a:r>
              <a:rPr lang="en-US" sz="1200" b="1" dirty="0">
                <a:solidFill>
                  <a:schemeClr val="tx1">
                    <a:lumMod val="65000"/>
                    <a:lumOff val="35000"/>
                  </a:schemeClr>
                </a:solidFill>
              </a:rPr>
              <a:t>27.1%</a:t>
            </a:r>
          </a:p>
        </p:txBody>
      </p:sp>
      <p:sp>
        <p:nvSpPr>
          <p:cNvPr id="110" name="TextBox 109"/>
          <p:cNvSpPr txBox="1"/>
          <p:nvPr/>
        </p:nvSpPr>
        <p:spPr>
          <a:xfrm>
            <a:off x="5919497" y="7418525"/>
            <a:ext cx="604753" cy="276999"/>
          </a:xfrm>
          <a:prstGeom prst="rect">
            <a:avLst/>
          </a:prstGeom>
          <a:noFill/>
        </p:spPr>
        <p:txBody>
          <a:bodyPr wrap="square" rtlCol="0">
            <a:spAutoFit/>
          </a:bodyPr>
          <a:lstStyle/>
          <a:p>
            <a:r>
              <a:rPr lang="en-US" sz="1200" b="1" dirty="0">
                <a:solidFill>
                  <a:schemeClr val="tx1">
                    <a:lumMod val="65000"/>
                    <a:lumOff val="35000"/>
                  </a:schemeClr>
                </a:solidFill>
              </a:rPr>
              <a:t>18.8%</a:t>
            </a:r>
          </a:p>
        </p:txBody>
      </p:sp>
      <p:sp>
        <p:nvSpPr>
          <p:cNvPr id="112" name="TextBox 111"/>
          <p:cNvSpPr txBox="1"/>
          <p:nvPr/>
        </p:nvSpPr>
        <p:spPr>
          <a:xfrm>
            <a:off x="5919497" y="7924771"/>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4.2%</a:t>
            </a:r>
            <a:endParaRPr lang="en-US" sz="1200" b="1" dirty="0">
              <a:solidFill>
                <a:schemeClr val="tx1">
                  <a:lumMod val="65000"/>
                  <a:lumOff val="35000"/>
                </a:schemeClr>
              </a:solidFill>
            </a:endParaRPr>
          </a:p>
        </p:txBody>
      </p:sp>
      <p:sp>
        <p:nvSpPr>
          <p:cNvPr id="113" name="TextBox 112"/>
          <p:cNvSpPr txBox="1"/>
          <p:nvPr/>
        </p:nvSpPr>
        <p:spPr>
          <a:xfrm>
            <a:off x="1756255" y="7860919"/>
            <a:ext cx="2832935" cy="430887"/>
          </a:xfrm>
          <a:prstGeom prst="rect">
            <a:avLst/>
          </a:prstGeom>
          <a:noFill/>
        </p:spPr>
        <p:txBody>
          <a:bodyPr wrap="square" rtlCol="0">
            <a:spAutoFit/>
          </a:bodyPr>
          <a:lstStyle/>
          <a:p>
            <a:pPr algn="r"/>
            <a:r>
              <a:rPr lang="en-US" sz="1100" dirty="0">
                <a:solidFill>
                  <a:srgbClr val="58595B"/>
                </a:solidFill>
                <a:latin typeface="Calibri" panose="020F0502020204030204" pitchFamily="34" charset="0"/>
              </a:rPr>
              <a:t>Make sure your CV looks like a Manager/</a:t>
            </a:r>
          </a:p>
          <a:p>
            <a:pPr algn="r"/>
            <a:r>
              <a:rPr lang="en-US" sz="1100" dirty="0">
                <a:solidFill>
                  <a:srgbClr val="58595B"/>
                </a:solidFill>
                <a:latin typeface="Calibri" panose="020F0502020204030204" pitchFamily="34" charset="0"/>
              </a:rPr>
              <a:t>Director CV, not MSL anymore</a:t>
            </a:r>
            <a:endParaRPr lang="en-US" sz="1100" b="1" i="1" dirty="0">
              <a:solidFill>
                <a:srgbClr val="616DAA"/>
              </a:solidFill>
              <a:latin typeface="Calibri" panose="020F0502020204030204" pitchFamily="34" charset="0"/>
            </a:endParaRPr>
          </a:p>
        </p:txBody>
      </p:sp>
      <p:sp>
        <p:nvSpPr>
          <p:cNvPr id="128" name="TextBox 127"/>
          <p:cNvSpPr txBox="1"/>
          <p:nvPr/>
        </p:nvSpPr>
        <p:spPr>
          <a:xfrm>
            <a:off x="5919497" y="8402290"/>
            <a:ext cx="604753" cy="276999"/>
          </a:xfrm>
          <a:prstGeom prst="rect">
            <a:avLst/>
          </a:prstGeom>
          <a:noFill/>
        </p:spPr>
        <p:txBody>
          <a:bodyPr wrap="square" rtlCol="0">
            <a:spAutoFit/>
          </a:bodyPr>
          <a:lstStyle/>
          <a:p>
            <a:r>
              <a:rPr lang="en-US" sz="1200" b="1" dirty="0">
                <a:solidFill>
                  <a:schemeClr val="tx1">
                    <a:lumMod val="65000"/>
                    <a:lumOff val="35000"/>
                  </a:schemeClr>
                </a:solidFill>
              </a:rPr>
              <a:t>2.1%</a:t>
            </a:r>
          </a:p>
        </p:txBody>
      </p:sp>
      <p:sp>
        <p:nvSpPr>
          <p:cNvPr id="129" name="TextBox 128"/>
          <p:cNvSpPr txBox="1"/>
          <p:nvPr/>
        </p:nvSpPr>
        <p:spPr>
          <a:xfrm>
            <a:off x="6653414" y="2593431"/>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38</a:t>
            </a:r>
            <a:endParaRPr lang="en-US" sz="1200" b="1" dirty="0">
              <a:solidFill>
                <a:schemeClr val="tx1">
                  <a:lumMod val="65000"/>
                  <a:lumOff val="35000"/>
                </a:schemeClr>
              </a:solidFill>
            </a:endParaRPr>
          </a:p>
        </p:txBody>
      </p:sp>
      <p:sp>
        <p:nvSpPr>
          <p:cNvPr id="130" name="TextBox 129"/>
          <p:cNvSpPr txBox="1"/>
          <p:nvPr/>
        </p:nvSpPr>
        <p:spPr>
          <a:xfrm>
            <a:off x="6653414" y="303993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32</a:t>
            </a:r>
            <a:endParaRPr lang="en-US" sz="1200" b="1" dirty="0">
              <a:solidFill>
                <a:schemeClr val="tx1">
                  <a:lumMod val="65000"/>
                  <a:lumOff val="35000"/>
                </a:schemeClr>
              </a:solidFill>
            </a:endParaRPr>
          </a:p>
        </p:txBody>
      </p:sp>
      <p:sp>
        <p:nvSpPr>
          <p:cNvPr id="131" name="TextBox 130"/>
          <p:cNvSpPr txBox="1"/>
          <p:nvPr/>
        </p:nvSpPr>
        <p:spPr>
          <a:xfrm>
            <a:off x="6653414" y="3553401"/>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30</a:t>
            </a:r>
            <a:endParaRPr lang="en-US" sz="1200" b="1" dirty="0">
              <a:solidFill>
                <a:schemeClr val="tx1">
                  <a:lumMod val="65000"/>
                  <a:lumOff val="35000"/>
                </a:schemeClr>
              </a:solidFill>
            </a:endParaRPr>
          </a:p>
        </p:txBody>
      </p:sp>
      <p:sp>
        <p:nvSpPr>
          <p:cNvPr id="132" name="TextBox 131"/>
          <p:cNvSpPr txBox="1"/>
          <p:nvPr/>
        </p:nvSpPr>
        <p:spPr>
          <a:xfrm>
            <a:off x="6653414" y="4020063"/>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22</a:t>
            </a:r>
            <a:endParaRPr lang="en-US" sz="1200" b="1" dirty="0">
              <a:solidFill>
                <a:schemeClr val="tx1">
                  <a:lumMod val="65000"/>
                  <a:lumOff val="35000"/>
                </a:schemeClr>
              </a:solidFill>
            </a:endParaRPr>
          </a:p>
        </p:txBody>
      </p:sp>
      <p:sp>
        <p:nvSpPr>
          <p:cNvPr id="135" name="TextBox 134"/>
          <p:cNvSpPr txBox="1"/>
          <p:nvPr/>
        </p:nvSpPr>
        <p:spPr>
          <a:xfrm>
            <a:off x="6653414" y="4496376"/>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20</a:t>
            </a:r>
            <a:endParaRPr lang="en-US" sz="1200" b="1" dirty="0">
              <a:solidFill>
                <a:schemeClr val="tx1">
                  <a:lumMod val="65000"/>
                  <a:lumOff val="35000"/>
                </a:schemeClr>
              </a:solidFill>
            </a:endParaRPr>
          </a:p>
        </p:txBody>
      </p:sp>
      <p:sp>
        <p:nvSpPr>
          <p:cNvPr id="136" name="TextBox 135"/>
          <p:cNvSpPr txBox="1"/>
          <p:nvPr/>
        </p:nvSpPr>
        <p:spPr>
          <a:xfrm>
            <a:off x="6653414" y="4981562"/>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19</a:t>
            </a:r>
            <a:endParaRPr lang="en-US" sz="1200" b="1" dirty="0">
              <a:solidFill>
                <a:schemeClr val="tx1">
                  <a:lumMod val="65000"/>
                  <a:lumOff val="35000"/>
                </a:schemeClr>
              </a:solidFill>
            </a:endParaRPr>
          </a:p>
        </p:txBody>
      </p:sp>
      <p:sp>
        <p:nvSpPr>
          <p:cNvPr id="137" name="TextBox 136"/>
          <p:cNvSpPr txBox="1"/>
          <p:nvPr/>
        </p:nvSpPr>
        <p:spPr>
          <a:xfrm>
            <a:off x="6653414" y="5507596"/>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19</a:t>
            </a:r>
            <a:endParaRPr lang="en-US" sz="1200" b="1" dirty="0">
              <a:solidFill>
                <a:schemeClr val="tx1">
                  <a:lumMod val="65000"/>
                  <a:lumOff val="35000"/>
                </a:schemeClr>
              </a:solidFill>
            </a:endParaRPr>
          </a:p>
        </p:txBody>
      </p:sp>
      <p:sp>
        <p:nvSpPr>
          <p:cNvPr id="138" name="TextBox 137"/>
          <p:cNvSpPr txBox="1"/>
          <p:nvPr/>
        </p:nvSpPr>
        <p:spPr>
          <a:xfrm>
            <a:off x="6653414" y="5956701"/>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18</a:t>
            </a:r>
            <a:endParaRPr lang="en-US" sz="1200" b="1" dirty="0">
              <a:solidFill>
                <a:schemeClr val="tx1">
                  <a:lumMod val="65000"/>
                  <a:lumOff val="35000"/>
                </a:schemeClr>
              </a:solidFill>
            </a:endParaRPr>
          </a:p>
        </p:txBody>
      </p:sp>
      <p:sp>
        <p:nvSpPr>
          <p:cNvPr id="148" name="TextBox 147"/>
          <p:cNvSpPr txBox="1"/>
          <p:nvPr/>
        </p:nvSpPr>
        <p:spPr>
          <a:xfrm>
            <a:off x="6653414" y="6463189"/>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15</a:t>
            </a:r>
            <a:endParaRPr lang="en-US" sz="1200" b="1" dirty="0">
              <a:solidFill>
                <a:schemeClr val="tx1">
                  <a:lumMod val="65000"/>
                  <a:lumOff val="35000"/>
                </a:schemeClr>
              </a:solidFill>
            </a:endParaRPr>
          </a:p>
        </p:txBody>
      </p:sp>
      <p:sp>
        <p:nvSpPr>
          <p:cNvPr id="152" name="TextBox 151"/>
          <p:cNvSpPr txBox="1"/>
          <p:nvPr/>
        </p:nvSpPr>
        <p:spPr>
          <a:xfrm>
            <a:off x="6653414" y="693302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13</a:t>
            </a:r>
            <a:endParaRPr lang="en-US" sz="1200" b="1" dirty="0">
              <a:solidFill>
                <a:schemeClr val="tx1">
                  <a:lumMod val="65000"/>
                  <a:lumOff val="35000"/>
                </a:schemeClr>
              </a:solidFill>
            </a:endParaRPr>
          </a:p>
        </p:txBody>
      </p:sp>
      <p:sp>
        <p:nvSpPr>
          <p:cNvPr id="153" name="TextBox 152"/>
          <p:cNvSpPr txBox="1"/>
          <p:nvPr/>
        </p:nvSpPr>
        <p:spPr>
          <a:xfrm>
            <a:off x="6653414" y="7418525"/>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9</a:t>
            </a:r>
            <a:endParaRPr lang="en-US" sz="1200" b="1" dirty="0">
              <a:solidFill>
                <a:schemeClr val="tx1">
                  <a:lumMod val="65000"/>
                  <a:lumOff val="35000"/>
                </a:schemeClr>
              </a:solidFill>
            </a:endParaRPr>
          </a:p>
        </p:txBody>
      </p:sp>
      <p:sp>
        <p:nvSpPr>
          <p:cNvPr id="154" name="TextBox 153"/>
          <p:cNvSpPr txBox="1"/>
          <p:nvPr/>
        </p:nvSpPr>
        <p:spPr>
          <a:xfrm>
            <a:off x="6653414" y="7924771"/>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2</a:t>
            </a:r>
            <a:endParaRPr lang="en-US" sz="1200" b="1" dirty="0">
              <a:solidFill>
                <a:schemeClr val="tx1">
                  <a:lumMod val="65000"/>
                  <a:lumOff val="35000"/>
                </a:schemeClr>
              </a:solidFill>
            </a:endParaRPr>
          </a:p>
        </p:txBody>
      </p:sp>
      <p:sp>
        <p:nvSpPr>
          <p:cNvPr id="155" name="TextBox 154"/>
          <p:cNvSpPr txBox="1"/>
          <p:nvPr/>
        </p:nvSpPr>
        <p:spPr>
          <a:xfrm>
            <a:off x="6653414" y="840229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a:t>
            </a:r>
            <a:endParaRPr lang="en-US" sz="1200" b="1" dirty="0">
              <a:solidFill>
                <a:schemeClr val="tx1">
                  <a:lumMod val="65000"/>
                  <a:lumOff val="35000"/>
                </a:schemeClr>
              </a:solidFill>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2773" y="2489304"/>
            <a:ext cx="459016" cy="459016"/>
          </a:xfrm>
          <a:prstGeom prst="rect">
            <a:avLst/>
          </a:prstGeom>
        </p:spPr>
      </p:pic>
      <p:pic>
        <p:nvPicPr>
          <p:cNvPr id="156" name="Picture 1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481" y="2975996"/>
            <a:ext cx="459016" cy="459016"/>
          </a:xfrm>
          <a:prstGeom prst="rect">
            <a:avLst/>
          </a:prstGeom>
        </p:spPr>
      </p:pic>
      <p:pic>
        <p:nvPicPr>
          <p:cNvPr id="157" name="Picture 1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615" y="3465321"/>
            <a:ext cx="459016" cy="459016"/>
          </a:xfrm>
          <a:prstGeom prst="rect">
            <a:avLst/>
          </a:prstGeom>
        </p:spPr>
      </p:pic>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453" y="3950926"/>
            <a:ext cx="459016" cy="459016"/>
          </a:xfrm>
          <a:prstGeom prst="rect">
            <a:avLst/>
          </a:prstGeom>
        </p:spPr>
      </p:pic>
      <p:pic>
        <p:nvPicPr>
          <p:cNvPr id="159" name="Picture 1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6224" y="4431961"/>
            <a:ext cx="459016" cy="459016"/>
          </a:xfrm>
          <a:prstGeom prst="rect">
            <a:avLst/>
          </a:prstGeom>
        </p:spPr>
      </p:pic>
      <p:pic>
        <p:nvPicPr>
          <p:cNvPr id="160" name="Picture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3385" y="4920432"/>
            <a:ext cx="459016" cy="459016"/>
          </a:xfrm>
          <a:prstGeom prst="rect">
            <a:avLst/>
          </a:prstGeom>
        </p:spPr>
      </p:pic>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534" y="5407923"/>
            <a:ext cx="459016" cy="459016"/>
          </a:xfrm>
          <a:prstGeom prst="rect">
            <a:avLst/>
          </a:prstGeom>
        </p:spPr>
      </p:pic>
      <p:pic>
        <p:nvPicPr>
          <p:cNvPr id="162" name="Picture 1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2141" y="5885964"/>
            <a:ext cx="459016" cy="459016"/>
          </a:xfrm>
          <a:prstGeom prst="rect">
            <a:avLst/>
          </a:prstGeom>
        </p:spPr>
      </p:pic>
      <p:pic>
        <p:nvPicPr>
          <p:cNvPr id="163" name="Picture 1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831" y="6373691"/>
            <a:ext cx="459016" cy="459016"/>
          </a:xfrm>
          <a:prstGeom prst="rect">
            <a:avLst/>
          </a:prstGeom>
        </p:spPr>
      </p:pic>
      <p:pic>
        <p:nvPicPr>
          <p:cNvPr id="164" name="Picture 1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200" y="6862375"/>
            <a:ext cx="459016" cy="459016"/>
          </a:xfrm>
          <a:prstGeom prst="rect">
            <a:avLst/>
          </a:prstGeom>
        </p:spPr>
      </p:pic>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928" y="7348413"/>
            <a:ext cx="459016" cy="459016"/>
          </a:xfrm>
          <a:prstGeom prst="rect">
            <a:avLst/>
          </a:prstGeom>
        </p:spPr>
      </p:pic>
      <p:pic>
        <p:nvPicPr>
          <p:cNvPr id="166" name="Picture 1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0799" y="7834630"/>
            <a:ext cx="459016" cy="459016"/>
          </a:xfrm>
          <a:prstGeom prst="rect">
            <a:avLst/>
          </a:prstGeom>
        </p:spPr>
      </p:pic>
      <p:pic>
        <p:nvPicPr>
          <p:cNvPr id="167" name="Picture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6665" y="8317271"/>
            <a:ext cx="459016" cy="459016"/>
          </a:xfrm>
          <a:prstGeom prst="rect">
            <a:avLst/>
          </a:prstGeom>
        </p:spPr>
      </p:pic>
      <p:sp>
        <p:nvSpPr>
          <p:cNvPr id="42" name="Slide Number Placeholder 41"/>
          <p:cNvSpPr>
            <a:spLocks noGrp="1"/>
          </p:cNvSpPr>
          <p:nvPr>
            <p:ph type="sldNum" sz="quarter" idx="12"/>
          </p:nvPr>
        </p:nvSpPr>
        <p:spPr/>
        <p:txBody>
          <a:bodyPr/>
          <a:lstStyle/>
          <a:p>
            <a:fld id="{59C337B2-FF8D-48F9-B2E0-2BD7AC1D0630}" type="slidenum">
              <a:rPr lang="en-US" smtClean="0"/>
              <a:pPr/>
              <a:t>16</a:t>
            </a:fld>
            <a:endParaRPr lang="en-US"/>
          </a:p>
        </p:txBody>
      </p:sp>
    </p:spTree>
    <p:extLst>
      <p:ext uri="{BB962C8B-B14F-4D97-AF65-F5344CB8AC3E}">
        <p14:creationId xmlns:p14="http://schemas.microsoft.com/office/powerpoint/2010/main" val="4184390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5400000">
            <a:off x="5163449" y="2158186"/>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 Same Side Corner Rectangle 93"/>
          <p:cNvSpPr/>
          <p:nvPr/>
        </p:nvSpPr>
        <p:spPr>
          <a:xfrm rot="5400000">
            <a:off x="5163449" y="2809130"/>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Same Side Corner Rectangle 94"/>
          <p:cNvSpPr/>
          <p:nvPr/>
        </p:nvSpPr>
        <p:spPr>
          <a:xfrm rot="5400000">
            <a:off x="5163449" y="3462986"/>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Same Side Corner Rectangle 103"/>
          <p:cNvSpPr/>
          <p:nvPr/>
        </p:nvSpPr>
        <p:spPr>
          <a:xfrm rot="5400000">
            <a:off x="5163449" y="4121286"/>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Same Side Corner Rectangle 104"/>
          <p:cNvSpPr/>
          <p:nvPr/>
        </p:nvSpPr>
        <p:spPr>
          <a:xfrm rot="5400000">
            <a:off x="5163449" y="4767694"/>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Same Side Corner Rectangle 105"/>
          <p:cNvSpPr/>
          <p:nvPr/>
        </p:nvSpPr>
        <p:spPr>
          <a:xfrm rot="5400000">
            <a:off x="5163449" y="5422448"/>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Same Side Corner Rectangle 106"/>
          <p:cNvSpPr/>
          <p:nvPr/>
        </p:nvSpPr>
        <p:spPr>
          <a:xfrm rot="5400000">
            <a:off x="5163449" y="6079708"/>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Same Side Corner Rectangle 107"/>
          <p:cNvSpPr/>
          <p:nvPr/>
        </p:nvSpPr>
        <p:spPr>
          <a:xfrm rot="5400000">
            <a:off x="5163449" y="6735446"/>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Same Side Corner Rectangle 108"/>
          <p:cNvSpPr/>
          <p:nvPr/>
        </p:nvSpPr>
        <p:spPr>
          <a:xfrm rot="5400000">
            <a:off x="5163449" y="7379478"/>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Same Side Corner Rectangle 109"/>
          <p:cNvSpPr/>
          <p:nvPr/>
        </p:nvSpPr>
        <p:spPr>
          <a:xfrm rot="5400000">
            <a:off x="5163449" y="8039078"/>
            <a:ext cx="233234" cy="1384218"/>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p:nvPr>
            <p:extLst>
              <p:ext uri="{D42A27DB-BD31-4B8C-83A1-F6EECF244321}">
                <p14:modId xmlns:p14="http://schemas.microsoft.com/office/powerpoint/2010/main" val="3414279082"/>
              </p:ext>
            </p:extLst>
          </p:nvPr>
        </p:nvGraphicFramePr>
        <p:xfrm>
          <a:off x="4437440" y="2384823"/>
          <a:ext cx="1512492" cy="68114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728940" y="2608639"/>
            <a:ext cx="3859017" cy="638037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6447645" y="2608639"/>
            <a:ext cx="1008542" cy="638037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622986" y="1080290"/>
            <a:ext cx="6781023" cy="1015663"/>
          </a:xfrm>
          <a:prstGeom prst="rect">
            <a:avLst/>
          </a:prstGeom>
          <a:noFill/>
        </p:spPr>
        <p:txBody>
          <a:bodyPr wrap="none" rtlCol="0">
            <a:spAutoFit/>
          </a:bodyPr>
          <a:lstStyle/>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ARE YOUR 5 MOST IMPORTANT</a:t>
            </a:r>
          </a:p>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RECOMMENDATIONS TO NON-EXPERIENCED</a:t>
            </a:r>
          </a:p>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MSL CANDIDATES WHO WANT TO UPDATE THEIR CV?</a:t>
            </a:r>
          </a:p>
        </p:txBody>
      </p:sp>
      <p:sp>
        <p:nvSpPr>
          <p:cNvPr id="127" name="TextBox 126"/>
          <p:cNvSpPr txBox="1"/>
          <p:nvPr/>
        </p:nvSpPr>
        <p:spPr>
          <a:xfrm>
            <a:off x="887832" y="2685198"/>
            <a:ext cx="3703559" cy="292388"/>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Explain why you want to become an MSL</a:t>
            </a:r>
          </a:p>
        </p:txBody>
      </p:sp>
      <p:sp>
        <p:nvSpPr>
          <p:cNvPr id="134" name="TextBox 133"/>
          <p:cNvSpPr txBox="1"/>
          <p:nvPr/>
        </p:nvSpPr>
        <p:spPr>
          <a:xfrm>
            <a:off x="1746352" y="3333596"/>
            <a:ext cx="2845039" cy="292388"/>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Adjust your CV to the target position</a:t>
            </a:r>
          </a:p>
        </p:txBody>
      </p:sp>
      <p:sp>
        <p:nvSpPr>
          <p:cNvPr id="12" name="Rectangle 8"/>
          <p:cNvSpPr>
            <a:spLocks noChangeArrowheads="1"/>
          </p:cNvSpPr>
          <p:nvPr/>
        </p:nvSpPr>
        <p:spPr bwMode="auto">
          <a:xfrm>
            <a:off x="4763" y="6350"/>
            <a:ext cx="4195762" cy="741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4"/>
          <a:stretch>
            <a:fillRect/>
          </a:stretch>
        </p:blipFill>
        <p:spPr>
          <a:xfrm>
            <a:off x="728941" y="2191420"/>
            <a:ext cx="6740031" cy="405000"/>
          </a:xfrm>
          <a:prstGeom prst="rect">
            <a:avLst/>
          </a:prstGeom>
        </p:spPr>
      </p:pic>
      <p:sp>
        <p:nvSpPr>
          <p:cNvPr id="145" name="TextBox 144"/>
          <p:cNvSpPr txBox="1"/>
          <p:nvPr/>
        </p:nvSpPr>
        <p:spPr>
          <a:xfrm>
            <a:off x="1045519" y="2215928"/>
            <a:ext cx="700833"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Value</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6" name="TextBox 145"/>
          <p:cNvSpPr txBox="1"/>
          <p:nvPr/>
        </p:nvSpPr>
        <p:spPr>
          <a:xfrm>
            <a:off x="5949932" y="2215928"/>
            <a:ext cx="349776"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7" name="TextBox 146"/>
          <p:cNvSpPr txBox="1"/>
          <p:nvPr/>
        </p:nvSpPr>
        <p:spPr>
          <a:xfrm>
            <a:off x="6331525" y="2215928"/>
            <a:ext cx="1149674"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Responses</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p:cNvSpPr txBox="1"/>
          <p:nvPr/>
        </p:nvSpPr>
        <p:spPr>
          <a:xfrm>
            <a:off x="5931029" y="2687531"/>
            <a:ext cx="604753" cy="276999"/>
          </a:xfrm>
          <a:prstGeom prst="rect">
            <a:avLst/>
          </a:prstGeom>
          <a:noFill/>
        </p:spPr>
        <p:txBody>
          <a:bodyPr wrap="square" rtlCol="0">
            <a:spAutoFit/>
          </a:bodyPr>
          <a:lstStyle/>
          <a:p>
            <a:r>
              <a:rPr lang="en-US" sz="1200" b="1" dirty="0">
                <a:solidFill>
                  <a:schemeClr val="tx1">
                    <a:lumMod val="65000"/>
                    <a:lumOff val="35000"/>
                  </a:schemeClr>
                </a:solidFill>
              </a:rPr>
              <a:t>68.8</a:t>
            </a:r>
            <a:r>
              <a:rPr lang="en-US" sz="1200" dirty="0"/>
              <a:t>%</a:t>
            </a:r>
            <a:endParaRPr lang="en-US" sz="1200" b="1" dirty="0">
              <a:solidFill>
                <a:schemeClr val="tx1">
                  <a:lumMod val="65000"/>
                  <a:lumOff val="35000"/>
                </a:schemeClr>
              </a:solidFill>
            </a:endParaRPr>
          </a:p>
        </p:txBody>
      </p:sp>
      <p:sp>
        <p:nvSpPr>
          <p:cNvPr id="51" name="TextBox 50"/>
          <p:cNvSpPr txBox="1"/>
          <p:nvPr/>
        </p:nvSpPr>
        <p:spPr>
          <a:xfrm>
            <a:off x="5931029" y="3344037"/>
            <a:ext cx="604753" cy="276999"/>
          </a:xfrm>
          <a:prstGeom prst="rect">
            <a:avLst/>
          </a:prstGeom>
          <a:noFill/>
        </p:spPr>
        <p:txBody>
          <a:bodyPr wrap="square" rtlCol="0">
            <a:spAutoFit/>
          </a:bodyPr>
          <a:lstStyle/>
          <a:p>
            <a:r>
              <a:rPr lang="en-US" sz="1200" b="1" dirty="0">
                <a:solidFill>
                  <a:schemeClr val="tx1">
                    <a:lumMod val="65000"/>
                    <a:lumOff val="35000"/>
                  </a:schemeClr>
                </a:solidFill>
              </a:rPr>
              <a:t>47.9</a:t>
            </a:r>
            <a:r>
              <a:rPr lang="en-US" sz="1200" dirty="0"/>
              <a:t>%</a:t>
            </a:r>
            <a:endParaRPr lang="en-US" sz="1200" b="1" dirty="0">
              <a:solidFill>
                <a:schemeClr val="tx1">
                  <a:lumMod val="65000"/>
                  <a:lumOff val="35000"/>
                </a:schemeClr>
              </a:solidFill>
            </a:endParaRPr>
          </a:p>
        </p:txBody>
      </p:sp>
      <p:cxnSp>
        <p:nvCxnSpPr>
          <p:cNvPr id="18" name="Straight Connector 17"/>
          <p:cNvCxnSpPr/>
          <p:nvPr/>
        </p:nvCxnSpPr>
        <p:spPr>
          <a:xfrm>
            <a:off x="728940" y="3120608"/>
            <a:ext cx="6727247" cy="0"/>
          </a:xfrm>
          <a:prstGeom prst="line">
            <a:avLst/>
          </a:prstGeom>
        </p:spPr>
        <p:style>
          <a:lnRef idx="1">
            <a:schemeClr val="dk1"/>
          </a:lnRef>
          <a:fillRef idx="0">
            <a:schemeClr val="dk1"/>
          </a:fillRef>
          <a:effectRef idx="0">
            <a:schemeClr val="dk1"/>
          </a:effectRef>
          <a:fontRef idx="minor">
            <a:schemeClr val="tx1"/>
          </a:fontRef>
        </p:style>
      </p:cxnSp>
      <p:sp>
        <p:nvSpPr>
          <p:cNvPr id="128" name="TextBox 127"/>
          <p:cNvSpPr txBox="1"/>
          <p:nvPr/>
        </p:nvSpPr>
        <p:spPr>
          <a:xfrm>
            <a:off x="5931029" y="8562931"/>
            <a:ext cx="604753" cy="276999"/>
          </a:xfrm>
          <a:prstGeom prst="rect">
            <a:avLst/>
          </a:prstGeom>
          <a:noFill/>
        </p:spPr>
        <p:txBody>
          <a:bodyPr wrap="square" rtlCol="0">
            <a:spAutoFit/>
          </a:bodyPr>
          <a:lstStyle/>
          <a:p>
            <a:r>
              <a:rPr lang="en-US" sz="1200" b="1" dirty="0">
                <a:solidFill>
                  <a:schemeClr val="tx1">
                    <a:lumMod val="65000"/>
                    <a:lumOff val="35000"/>
                  </a:schemeClr>
                </a:solidFill>
              </a:rPr>
              <a:t>29.2%</a:t>
            </a:r>
          </a:p>
        </p:txBody>
      </p:sp>
      <p:sp>
        <p:nvSpPr>
          <p:cNvPr id="129" name="TextBox 128"/>
          <p:cNvSpPr txBox="1"/>
          <p:nvPr/>
        </p:nvSpPr>
        <p:spPr>
          <a:xfrm>
            <a:off x="6603986" y="2687531"/>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33</a:t>
            </a:r>
            <a:endParaRPr lang="en-US" sz="1200" b="1" dirty="0">
              <a:solidFill>
                <a:schemeClr val="tx1">
                  <a:lumMod val="65000"/>
                  <a:lumOff val="35000"/>
                </a:schemeClr>
              </a:solidFill>
            </a:endParaRPr>
          </a:p>
        </p:txBody>
      </p:sp>
      <p:sp>
        <p:nvSpPr>
          <p:cNvPr id="130" name="TextBox 129"/>
          <p:cNvSpPr txBox="1"/>
          <p:nvPr/>
        </p:nvSpPr>
        <p:spPr>
          <a:xfrm>
            <a:off x="6603986" y="3344037"/>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23</a:t>
            </a:r>
            <a:endParaRPr lang="en-US" sz="1200" b="1" dirty="0">
              <a:solidFill>
                <a:schemeClr val="tx1">
                  <a:lumMod val="65000"/>
                  <a:lumOff val="35000"/>
                </a:schemeClr>
              </a:solidFill>
            </a:endParaRPr>
          </a:p>
        </p:txBody>
      </p:sp>
      <p:sp>
        <p:nvSpPr>
          <p:cNvPr id="155" name="TextBox 154"/>
          <p:cNvSpPr txBox="1"/>
          <p:nvPr/>
        </p:nvSpPr>
        <p:spPr>
          <a:xfrm>
            <a:off x="6603986" y="8562931"/>
            <a:ext cx="604753" cy="276999"/>
          </a:xfrm>
          <a:prstGeom prst="rect">
            <a:avLst/>
          </a:prstGeom>
          <a:noFill/>
        </p:spPr>
        <p:txBody>
          <a:bodyPr wrap="square" rtlCol="0">
            <a:spAutoFit/>
          </a:bodyPr>
          <a:lstStyle/>
          <a:p>
            <a:pPr algn="ctr"/>
            <a:r>
              <a:rPr lang="en-US" sz="1200" b="1" dirty="0">
                <a:solidFill>
                  <a:schemeClr val="tx1">
                    <a:lumMod val="65000"/>
                    <a:lumOff val="35000"/>
                  </a:schemeClr>
                </a:solidFill>
              </a:rPr>
              <a:t>14</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57" y="2613911"/>
            <a:ext cx="470775" cy="470775"/>
          </a:xfrm>
          <a:prstGeom prst="rect">
            <a:avLst/>
          </a:prstGeom>
        </p:spPr>
      </p:pic>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157" y="3267069"/>
            <a:ext cx="470775" cy="470775"/>
          </a:xfrm>
          <a:prstGeom prst="rect">
            <a:avLst/>
          </a:prstGeom>
        </p:spPr>
      </p:pic>
      <p:pic>
        <p:nvPicPr>
          <p:cNvPr id="170" name="Picture 1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717" y="3914322"/>
            <a:ext cx="470775" cy="470775"/>
          </a:xfrm>
          <a:prstGeom prst="rect">
            <a:avLst/>
          </a:prstGeom>
        </p:spPr>
      </p:pic>
      <p:pic>
        <p:nvPicPr>
          <p:cNvPr id="171" name="Picture 1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5593" y="4565730"/>
            <a:ext cx="470775" cy="470775"/>
          </a:xfrm>
          <a:prstGeom prst="rect">
            <a:avLst/>
          </a:prstGeom>
        </p:spPr>
      </p:pic>
      <p:pic>
        <p:nvPicPr>
          <p:cNvPr id="172" name="Picture 1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3517" y="5222931"/>
            <a:ext cx="470775" cy="470775"/>
          </a:xfrm>
          <a:prstGeom prst="rect">
            <a:avLst/>
          </a:prstGeom>
        </p:spPr>
      </p:pic>
      <p:pic>
        <p:nvPicPr>
          <p:cNvPr id="173" name="Picture 1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2557" y="5872695"/>
            <a:ext cx="470775" cy="470775"/>
          </a:xfrm>
          <a:prstGeom prst="rect">
            <a:avLst/>
          </a:prstGeom>
        </p:spPr>
      </p:pic>
      <p:pic>
        <p:nvPicPr>
          <p:cNvPr id="174" name="Picture 1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1397" y="6540486"/>
            <a:ext cx="470775" cy="470775"/>
          </a:xfrm>
          <a:prstGeom prst="rect">
            <a:avLst/>
          </a:prstGeom>
        </p:spPr>
      </p:pic>
      <p:pic>
        <p:nvPicPr>
          <p:cNvPr id="175" name="Picture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1840" y="7188511"/>
            <a:ext cx="470775" cy="470775"/>
          </a:xfrm>
          <a:prstGeom prst="rect">
            <a:avLst/>
          </a:prstGeom>
        </p:spPr>
      </p:pic>
      <p:pic>
        <p:nvPicPr>
          <p:cNvPr id="176" name="Picture 1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1290" y="7849327"/>
            <a:ext cx="470775" cy="470775"/>
          </a:xfrm>
          <a:prstGeom prst="rect">
            <a:avLst/>
          </a:prstGeom>
        </p:spPr>
      </p:pic>
      <p:pic>
        <p:nvPicPr>
          <p:cNvPr id="177" name="Picture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8025" y="8487208"/>
            <a:ext cx="470775" cy="470775"/>
          </a:xfrm>
          <a:prstGeom prst="rect">
            <a:avLst/>
          </a:prstGeom>
        </p:spPr>
      </p:pic>
      <p:cxnSp>
        <p:nvCxnSpPr>
          <p:cNvPr id="178" name="Straight Connector 177"/>
          <p:cNvCxnSpPr/>
          <p:nvPr/>
        </p:nvCxnSpPr>
        <p:spPr>
          <a:xfrm>
            <a:off x="728940" y="3850809"/>
            <a:ext cx="6727247" cy="0"/>
          </a:xfrm>
          <a:prstGeom prst="line">
            <a:avLst/>
          </a:prstGeom>
        </p:spPr>
        <p:style>
          <a:lnRef idx="1">
            <a:schemeClr val="dk1"/>
          </a:lnRef>
          <a:fillRef idx="0">
            <a:schemeClr val="dk1"/>
          </a:fillRef>
          <a:effectRef idx="0">
            <a:schemeClr val="dk1"/>
          </a:effectRef>
          <a:fontRef idx="minor">
            <a:schemeClr val="tx1"/>
          </a:fontRef>
        </p:style>
      </p:cxnSp>
      <p:sp>
        <p:nvSpPr>
          <p:cNvPr id="179" name="TextBox 178"/>
          <p:cNvSpPr txBox="1"/>
          <p:nvPr/>
        </p:nvSpPr>
        <p:spPr>
          <a:xfrm>
            <a:off x="1045519" y="3929326"/>
            <a:ext cx="3545872" cy="492443"/>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Describe your accomplishments in Medicine and Science with </a:t>
            </a:r>
            <a:r>
              <a:rPr lang="en-US" sz="1300" dirty="0" smtClean="0">
                <a:solidFill>
                  <a:srgbClr val="58595B"/>
                </a:solidFill>
                <a:latin typeface="Calibri" panose="020F0502020204030204" pitchFamily="34" charset="0"/>
              </a:rPr>
              <a:t>focus on </a:t>
            </a:r>
            <a:r>
              <a:rPr lang="en-US" sz="1300" dirty="0">
                <a:solidFill>
                  <a:srgbClr val="58595B"/>
                </a:solidFill>
                <a:latin typeface="Calibri" panose="020F0502020204030204" pitchFamily="34" charset="0"/>
              </a:rPr>
              <a:t>your capability to educate</a:t>
            </a:r>
          </a:p>
        </p:txBody>
      </p:sp>
      <p:cxnSp>
        <p:nvCxnSpPr>
          <p:cNvPr id="180" name="Straight Connector 179"/>
          <p:cNvCxnSpPr/>
          <p:nvPr/>
        </p:nvCxnSpPr>
        <p:spPr>
          <a:xfrm>
            <a:off x="728940" y="4493613"/>
            <a:ext cx="6727247" cy="0"/>
          </a:xfrm>
          <a:prstGeom prst="line">
            <a:avLst/>
          </a:prstGeom>
        </p:spPr>
        <p:style>
          <a:lnRef idx="1">
            <a:schemeClr val="dk1"/>
          </a:lnRef>
          <a:fillRef idx="0">
            <a:schemeClr val="dk1"/>
          </a:fillRef>
          <a:effectRef idx="0">
            <a:schemeClr val="dk1"/>
          </a:effectRef>
          <a:fontRef idx="minor">
            <a:schemeClr val="tx1"/>
          </a:fontRef>
        </p:style>
      </p:cxnSp>
      <p:sp>
        <p:nvSpPr>
          <p:cNvPr id="181" name="TextBox 180"/>
          <p:cNvSpPr txBox="1"/>
          <p:nvPr/>
        </p:nvSpPr>
        <p:spPr>
          <a:xfrm>
            <a:off x="1486811" y="4541477"/>
            <a:ext cx="3086441" cy="492443"/>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Show that you are knowledgeable in relevant </a:t>
            </a:r>
            <a:r>
              <a:rPr lang="en-US" sz="1300" dirty="0" smtClean="0">
                <a:solidFill>
                  <a:srgbClr val="58595B"/>
                </a:solidFill>
                <a:latin typeface="Calibri" panose="020F0502020204030204" pitchFamily="34" charset="0"/>
              </a:rPr>
              <a:t>Therapeutic </a:t>
            </a:r>
            <a:r>
              <a:rPr lang="en-US" sz="1300" dirty="0">
                <a:solidFill>
                  <a:srgbClr val="58595B"/>
                </a:solidFill>
                <a:latin typeface="Calibri" panose="020F0502020204030204" pitchFamily="34" charset="0"/>
              </a:rPr>
              <a:t>Areas</a:t>
            </a:r>
          </a:p>
        </p:txBody>
      </p:sp>
      <p:cxnSp>
        <p:nvCxnSpPr>
          <p:cNvPr id="182" name="Straight Connector 181"/>
          <p:cNvCxnSpPr/>
          <p:nvPr/>
        </p:nvCxnSpPr>
        <p:spPr>
          <a:xfrm>
            <a:off x="728940" y="5102565"/>
            <a:ext cx="6727247" cy="0"/>
          </a:xfrm>
          <a:prstGeom prst="line">
            <a:avLst/>
          </a:prstGeom>
        </p:spPr>
        <p:style>
          <a:lnRef idx="1">
            <a:schemeClr val="dk1"/>
          </a:lnRef>
          <a:fillRef idx="0">
            <a:schemeClr val="dk1"/>
          </a:fillRef>
          <a:effectRef idx="0">
            <a:schemeClr val="dk1"/>
          </a:effectRef>
          <a:fontRef idx="minor">
            <a:schemeClr val="tx1"/>
          </a:fontRef>
        </p:style>
      </p:cxnSp>
      <p:sp>
        <p:nvSpPr>
          <p:cNvPr id="183" name="TextBox 182"/>
          <p:cNvSpPr txBox="1"/>
          <p:nvPr/>
        </p:nvSpPr>
        <p:spPr>
          <a:xfrm>
            <a:off x="1581664" y="5222090"/>
            <a:ext cx="3009727" cy="492443"/>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List key personal projects which disclose what kind of person you are</a:t>
            </a:r>
          </a:p>
        </p:txBody>
      </p:sp>
      <p:cxnSp>
        <p:nvCxnSpPr>
          <p:cNvPr id="184" name="Straight Connector 183"/>
          <p:cNvCxnSpPr/>
          <p:nvPr/>
        </p:nvCxnSpPr>
        <p:spPr>
          <a:xfrm>
            <a:off x="728940" y="5793631"/>
            <a:ext cx="6727247" cy="0"/>
          </a:xfrm>
          <a:prstGeom prst="line">
            <a:avLst/>
          </a:prstGeom>
        </p:spPr>
        <p:style>
          <a:lnRef idx="1">
            <a:schemeClr val="dk1"/>
          </a:lnRef>
          <a:fillRef idx="0">
            <a:schemeClr val="dk1"/>
          </a:fillRef>
          <a:effectRef idx="0">
            <a:schemeClr val="dk1"/>
          </a:effectRef>
          <a:fontRef idx="minor">
            <a:schemeClr val="tx1"/>
          </a:fontRef>
        </p:style>
      </p:cxnSp>
      <p:sp>
        <p:nvSpPr>
          <p:cNvPr id="185" name="TextBox 184"/>
          <p:cNvSpPr txBox="1"/>
          <p:nvPr/>
        </p:nvSpPr>
        <p:spPr>
          <a:xfrm>
            <a:off x="1581664" y="5856469"/>
            <a:ext cx="3009727" cy="492443"/>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Convince the reader that your presentation skills are excellent</a:t>
            </a:r>
          </a:p>
        </p:txBody>
      </p:sp>
      <p:cxnSp>
        <p:nvCxnSpPr>
          <p:cNvPr id="186" name="Straight Connector 185"/>
          <p:cNvCxnSpPr/>
          <p:nvPr/>
        </p:nvCxnSpPr>
        <p:spPr>
          <a:xfrm>
            <a:off x="728940" y="6435483"/>
            <a:ext cx="6727247" cy="0"/>
          </a:xfrm>
          <a:prstGeom prst="line">
            <a:avLst/>
          </a:prstGeom>
        </p:spPr>
        <p:style>
          <a:lnRef idx="1">
            <a:schemeClr val="dk1"/>
          </a:lnRef>
          <a:fillRef idx="0">
            <a:schemeClr val="dk1"/>
          </a:fillRef>
          <a:effectRef idx="0">
            <a:schemeClr val="dk1"/>
          </a:effectRef>
          <a:fontRef idx="minor">
            <a:schemeClr val="tx1"/>
          </a:fontRef>
        </p:style>
      </p:cxnSp>
      <p:sp>
        <p:nvSpPr>
          <p:cNvPr id="187" name="TextBox 186"/>
          <p:cNvSpPr txBox="1"/>
          <p:nvPr/>
        </p:nvSpPr>
        <p:spPr>
          <a:xfrm>
            <a:off x="2247900" y="6624972"/>
            <a:ext cx="2343491" cy="292388"/>
          </a:xfrm>
          <a:prstGeom prst="rect">
            <a:avLst/>
          </a:prstGeom>
          <a:noFill/>
        </p:spPr>
        <p:txBody>
          <a:bodyPr wrap="square" rtlCol="0">
            <a:spAutoFit/>
          </a:bodyPr>
          <a:lstStyle>
            <a:defPPr>
              <a:defRPr lang="en-US"/>
            </a:defPPr>
            <a:lvl1pPr algn="r">
              <a:defRPr sz="1300">
                <a:solidFill>
                  <a:srgbClr val="58595B"/>
                </a:solidFill>
                <a:latin typeface="Calibri" panose="020F0502020204030204" pitchFamily="34" charset="0"/>
              </a:defRPr>
            </a:lvl1pPr>
          </a:lstStyle>
          <a:p>
            <a:r>
              <a:rPr lang="en-US" dirty="0"/>
              <a:t>Add target position</a:t>
            </a:r>
          </a:p>
        </p:txBody>
      </p:sp>
      <p:cxnSp>
        <p:nvCxnSpPr>
          <p:cNvPr id="188" name="Straight Connector 187"/>
          <p:cNvCxnSpPr/>
          <p:nvPr/>
        </p:nvCxnSpPr>
        <p:spPr>
          <a:xfrm>
            <a:off x="728940" y="7107629"/>
            <a:ext cx="6727247" cy="0"/>
          </a:xfrm>
          <a:prstGeom prst="line">
            <a:avLst/>
          </a:prstGeom>
        </p:spPr>
        <p:style>
          <a:lnRef idx="1">
            <a:schemeClr val="dk1"/>
          </a:lnRef>
          <a:fillRef idx="0">
            <a:schemeClr val="dk1"/>
          </a:fillRef>
          <a:effectRef idx="0">
            <a:schemeClr val="dk1"/>
          </a:effectRef>
          <a:fontRef idx="minor">
            <a:schemeClr val="tx1"/>
          </a:fontRef>
        </p:style>
      </p:cxnSp>
      <p:sp>
        <p:nvSpPr>
          <p:cNvPr id="189" name="TextBox 188"/>
          <p:cNvSpPr txBox="1"/>
          <p:nvPr/>
        </p:nvSpPr>
        <p:spPr>
          <a:xfrm>
            <a:off x="2126203" y="7260078"/>
            <a:ext cx="2427220" cy="292388"/>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Use clear and concise formatting</a:t>
            </a:r>
          </a:p>
        </p:txBody>
      </p:sp>
      <p:cxnSp>
        <p:nvCxnSpPr>
          <p:cNvPr id="190" name="Straight Connector 189"/>
          <p:cNvCxnSpPr/>
          <p:nvPr/>
        </p:nvCxnSpPr>
        <p:spPr>
          <a:xfrm>
            <a:off x="728940" y="7787862"/>
            <a:ext cx="6727247" cy="0"/>
          </a:xfrm>
          <a:prstGeom prst="line">
            <a:avLst/>
          </a:prstGeom>
        </p:spPr>
        <p:style>
          <a:lnRef idx="1">
            <a:schemeClr val="dk1"/>
          </a:lnRef>
          <a:fillRef idx="0">
            <a:schemeClr val="dk1"/>
          </a:fillRef>
          <a:effectRef idx="0">
            <a:schemeClr val="dk1"/>
          </a:effectRef>
          <a:fontRef idx="minor">
            <a:schemeClr val="tx1"/>
          </a:fontRef>
        </p:style>
      </p:cxnSp>
      <p:sp>
        <p:nvSpPr>
          <p:cNvPr id="191" name="TextBox 190"/>
          <p:cNvSpPr txBox="1"/>
          <p:nvPr/>
        </p:nvSpPr>
        <p:spPr>
          <a:xfrm>
            <a:off x="1742918" y="7954969"/>
            <a:ext cx="2845039" cy="292388"/>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Bring personality into the resume</a:t>
            </a:r>
          </a:p>
        </p:txBody>
      </p:sp>
      <p:cxnSp>
        <p:nvCxnSpPr>
          <p:cNvPr id="192" name="Straight Connector 191"/>
          <p:cNvCxnSpPr/>
          <p:nvPr/>
        </p:nvCxnSpPr>
        <p:spPr>
          <a:xfrm>
            <a:off x="728940" y="8416470"/>
            <a:ext cx="6727247" cy="0"/>
          </a:xfrm>
          <a:prstGeom prst="line">
            <a:avLst/>
          </a:prstGeom>
        </p:spPr>
        <p:style>
          <a:lnRef idx="1">
            <a:schemeClr val="dk1"/>
          </a:lnRef>
          <a:fillRef idx="0">
            <a:schemeClr val="dk1"/>
          </a:fillRef>
          <a:effectRef idx="0">
            <a:schemeClr val="dk1"/>
          </a:effectRef>
          <a:fontRef idx="minor">
            <a:schemeClr val="tx1"/>
          </a:fontRef>
        </p:style>
      </p:cxnSp>
      <p:sp>
        <p:nvSpPr>
          <p:cNvPr id="193" name="TextBox 192"/>
          <p:cNvSpPr txBox="1"/>
          <p:nvPr/>
        </p:nvSpPr>
        <p:spPr>
          <a:xfrm>
            <a:off x="5931029" y="4028373"/>
            <a:ext cx="604753" cy="276999"/>
          </a:xfrm>
          <a:prstGeom prst="rect">
            <a:avLst/>
          </a:prstGeom>
          <a:noFill/>
        </p:spPr>
        <p:txBody>
          <a:bodyPr wrap="square" rtlCol="0">
            <a:spAutoFit/>
          </a:bodyPr>
          <a:lstStyle/>
          <a:p>
            <a:r>
              <a:rPr lang="en-US" sz="1200" b="1" dirty="0">
                <a:solidFill>
                  <a:schemeClr val="tx1">
                    <a:lumMod val="65000"/>
                    <a:lumOff val="35000"/>
                  </a:schemeClr>
                </a:solidFill>
              </a:rPr>
              <a:t>41.7</a:t>
            </a:r>
            <a:r>
              <a:rPr lang="en-US" sz="1200" dirty="0"/>
              <a:t>%</a:t>
            </a:r>
            <a:endParaRPr lang="en-US" sz="1200" b="1" dirty="0">
              <a:solidFill>
                <a:schemeClr val="tx1">
                  <a:lumMod val="65000"/>
                  <a:lumOff val="35000"/>
                </a:schemeClr>
              </a:solidFill>
            </a:endParaRPr>
          </a:p>
        </p:txBody>
      </p:sp>
      <p:sp>
        <p:nvSpPr>
          <p:cNvPr id="194" name="TextBox 193"/>
          <p:cNvSpPr txBox="1"/>
          <p:nvPr/>
        </p:nvSpPr>
        <p:spPr>
          <a:xfrm>
            <a:off x="6603986" y="4028373"/>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20</a:t>
            </a:r>
            <a:endParaRPr lang="en-US" sz="1200" b="1" dirty="0">
              <a:solidFill>
                <a:schemeClr val="tx1">
                  <a:lumMod val="65000"/>
                  <a:lumOff val="35000"/>
                </a:schemeClr>
              </a:solidFill>
            </a:endParaRPr>
          </a:p>
        </p:txBody>
      </p:sp>
      <p:sp>
        <p:nvSpPr>
          <p:cNvPr id="195" name="TextBox 194"/>
          <p:cNvSpPr txBox="1"/>
          <p:nvPr/>
        </p:nvSpPr>
        <p:spPr>
          <a:xfrm>
            <a:off x="5931029" y="4687970"/>
            <a:ext cx="604753" cy="276999"/>
          </a:xfrm>
          <a:prstGeom prst="rect">
            <a:avLst/>
          </a:prstGeom>
          <a:noFill/>
        </p:spPr>
        <p:txBody>
          <a:bodyPr wrap="square" rtlCol="0">
            <a:spAutoFit/>
          </a:bodyPr>
          <a:lstStyle/>
          <a:p>
            <a:r>
              <a:rPr lang="en-US" sz="1200" b="1" dirty="0">
                <a:solidFill>
                  <a:schemeClr val="tx1">
                    <a:lumMod val="65000"/>
                    <a:lumOff val="35000"/>
                  </a:schemeClr>
                </a:solidFill>
              </a:rPr>
              <a:t>39.6</a:t>
            </a:r>
            <a:r>
              <a:rPr lang="en-US" sz="1200" dirty="0"/>
              <a:t>%</a:t>
            </a:r>
            <a:endParaRPr lang="en-US" sz="1200" b="1" dirty="0">
              <a:solidFill>
                <a:schemeClr val="tx1">
                  <a:lumMod val="65000"/>
                  <a:lumOff val="35000"/>
                </a:schemeClr>
              </a:solidFill>
            </a:endParaRPr>
          </a:p>
        </p:txBody>
      </p:sp>
      <p:sp>
        <p:nvSpPr>
          <p:cNvPr id="196" name="TextBox 195"/>
          <p:cNvSpPr txBox="1"/>
          <p:nvPr/>
        </p:nvSpPr>
        <p:spPr>
          <a:xfrm>
            <a:off x="6603986" y="468797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19</a:t>
            </a:r>
            <a:endParaRPr lang="en-US" sz="1200" b="1" dirty="0">
              <a:solidFill>
                <a:schemeClr val="tx1">
                  <a:lumMod val="65000"/>
                  <a:lumOff val="35000"/>
                </a:schemeClr>
              </a:solidFill>
            </a:endParaRPr>
          </a:p>
        </p:txBody>
      </p:sp>
      <p:sp>
        <p:nvSpPr>
          <p:cNvPr id="197" name="TextBox 196"/>
          <p:cNvSpPr txBox="1"/>
          <p:nvPr/>
        </p:nvSpPr>
        <p:spPr>
          <a:xfrm>
            <a:off x="5931029" y="5295323"/>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37.5%</a:t>
            </a:r>
            <a:endParaRPr lang="en-US" sz="1200" b="1" dirty="0">
              <a:solidFill>
                <a:schemeClr val="tx1">
                  <a:lumMod val="65000"/>
                  <a:lumOff val="35000"/>
                </a:schemeClr>
              </a:solidFill>
            </a:endParaRPr>
          </a:p>
        </p:txBody>
      </p:sp>
      <p:sp>
        <p:nvSpPr>
          <p:cNvPr id="198" name="TextBox 197"/>
          <p:cNvSpPr txBox="1"/>
          <p:nvPr/>
        </p:nvSpPr>
        <p:spPr>
          <a:xfrm>
            <a:off x="6603986" y="5295323"/>
            <a:ext cx="604753" cy="276999"/>
          </a:xfrm>
          <a:prstGeom prst="rect">
            <a:avLst/>
          </a:prstGeom>
          <a:noFill/>
        </p:spPr>
        <p:txBody>
          <a:bodyPr wrap="square" rtlCol="0">
            <a:spAutoFit/>
          </a:bodyPr>
          <a:lstStyle/>
          <a:p>
            <a:pPr algn="ctr"/>
            <a:r>
              <a:rPr lang="en-US" sz="1200" b="1" dirty="0">
                <a:solidFill>
                  <a:schemeClr val="tx1">
                    <a:lumMod val="65000"/>
                    <a:lumOff val="35000"/>
                  </a:schemeClr>
                </a:solidFill>
              </a:rPr>
              <a:t>18</a:t>
            </a:r>
          </a:p>
        </p:txBody>
      </p:sp>
      <p:sp>
        <p:nvSpPr>
          <p:cNvPr id="199" name="TextBox 198"/>
          <p:cNvSpPr txBox="1"/>
          <p:nvPr/>
        </p:nvSpPr>
        <p:spPr>
          <a:xfrm>
            <a:off x="5972175" y="5969584"/>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37.5</a:t>
            </a:r>
            <a:r>
              <a:rPr lang="en-US" sz="1200" dirty="0" smtClean="0"/>
              <a:t>%</a:t>
            </a:r>
            <a:endParaRPr lang="en-US" sz="1200" b="1" dirty="0">
              <a:solidFill>
                <a:schemeClr val="tx1">
                  <a:lumMod val="65000"/>
                  <a:lumOff val="35000"/>
                </a:schemeClr>
              </a:solidFill>
            </a:endParaRPr>
          </a:p>
        </p:txBody>
      </p:sp>
      <p:sp>
        <p:nvSpPr>
          <p:cNvPr id="200" name="TextBox 199"/>
          <p:cNvSpPr txBox="1"/>
          <p:nvPr/>
        </p:nvSpPr>
        <p:spPr>
          <a:xfrm>
            <a:off x="6603986" y="5969584"/>
            <a:ext cx="604753" cy="276999"/>
          </a:xfrm>
          <a:prstGeom prst="rect">
            <a:avLst/>
          </a:prstGeom>
          <a:noFill/>
        </p:spPr>
        <p:txBody>
          <a:bodyPr wrap="square" rtlCol="0">
            <a:spAutoFit/>
          </a:bodyPr>
          <a:lstStyle/>
          <a:p>
            <a:pPr algn="ctr"/>
            <a:r>
              <a:rPr lang="en-US" sz="1200" b="1" dirty="0">
                <a:solidFill>
                  <a:schemeClr val="tx1">
                    <a:lumMod val="65000"/>
                    <a:lumOff val="35000"/>
                  </a:schemeClr>
                </a:solidFill>
              </a:rPr>
              <a:t>18</a:t>
            </a:r>
          </a:p>
        </p:txBody>
      </p:sp>
      <p:sp>
        <p:nvSpPr>
          <p:cNvPr id="201" name="TextBox 200"/>
          <p:cNvSpPr txBox="1"/>
          <p:nvPr/>
        </p:nvSpPr>
        <p:spPr>
          <a:xfrm>
            <a:off x="5931029" y="6617944"/>
            <a:ext cx="604753" cy="276999"/>
          </a:xfrm>
          <a:prstGeom prst="rect">
            <a:avLst/>
          </a:prstGeom>
          <a:noFill/>
        </p:spPr>
        <p:txBody>
          <a:bodyPr wrap="square" rtlCol="0">
            <a:spAutoFit/>
          </a:bodyPr>
          <a:lstStyle/>
          <a:p>
            <a:r>
              <a:rPr lang="en-US" sz="1200" b="1" dirty="0">
                <a:solidFill>
                  <a:schemeClr val="tx1">
                    <a:lumMod val="65000"/>
                    <a:lumOff val="35000"/>
                  </a:schemeClr>
                </a:solidFill>
              </a:rPr>
              <a:t>33.3</a:t>
            </a:r>
            <a:r>
              <a:rPr lang="en-US" sz="1200" dirty="0"/>
              <a:t>%</a:t>
            </a:r>
            <a:endParaRPr lang="en-US" sz="1200" b="1" dirty="0">
              <a:solidFill>
                <a:schemeClr val="tx1">
                  <a:lumMod val="65000"/>
                  <a:lumOff val="35000"/>
                </a:schemeClr>
              </a:solidFill>
            </a:endParaRPr>
          </a:p>
        </p:txBody>
      </p:sp>
      <p:sp>
        <p:nvSpPr>
          <p:cNvPr id="202" name="TextBox 201"/>
          <p:cNvSpPr txBox="1"/>
          <p:nvPr/>
        </p:nvSpPr>
        <p:spPr>
          <a:xfrm>
            <a:off x="6603986" y="6617944"/>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16</a:t>
            </a:r>
            <a:endParaRPr lang="en-US" sz="1200" b="1" dirty="0">
              <a:solidFill>
                <a:schemeClr val="tx1">
                  <a:lumMod val="65000"/>
                  <a:lumOff val="35000"/>
                </a:schemeClr>
              </a:solidFill>
            </a:endParaRPr>
          </a:p>
        </p:txBody>
      </p:sp>
      <p:sp>
        <p:nvSpPr>
          <p:cNvPr id="203" name="TextBox 202"/>
          <p:cNvSpPr txBox="1"/>
          <p:nvPr/>
        </p:nvSpPr>
        <p:spPr>
          <a:xfrm>
            <a:off x="5931029" y="7312014"/>
            <a:ext cx="604753" cy="276999"/>
          </a:xfrm>
          <a:prstGeom prst="rect">
            <a:avLst/>
          </a:prstGeom>
          <a:noFill/>
        </p:spPr>
        <p:txBody>
          <a:bodyPr wrap="square" rtlCol="0">
            <a:spAutoFit/>
          </a:bodyPr>
          <a:lstStyle/>
          <a:p>
            <a:r>
              <a:rPr lang="en-US" sz="1200" b="1" dirty="0">
                <a:solidFill>
                  <a:schemeClr val="tx1">
                    <a:lumMod val="65000"/>
                    <a:lumOff val="35000"/>
                  </a:schemeClr>
                </a:solidFill>
              </a:rPr>
              <a:t>33.3</a:t>
            </a:r>
            <a:r>
              <a:rPr lang="en-US" sz="1200" dirty="0"/>
              <a:t>%</a:t>
            </a:r>
            <a:endParaRPr lang="en-US" sz="1200" b="1" dirty="0">
              <a:solidFill>
                <a:schemeClr val="tx1">
                  <a:lumMod val="65000"/>
                  <a:lumOff val="35000"/>
                </a:schemeClr>
              </a:solidFill>
            </a:endParaRPr>
          </a:p>
        </p:txBody>
      </p:sp>
      <p:sp>
        <p:nvSpPr>
          <p:cNvPr id="204" name="TextBox 203"/>
          <p:cNvSpPr txBox="1"/>
          <p:nvPr/>
        </p:nvSpPr>
        <p:spPr>
          <a:xfrm>
            <a:off x="6603986" y="7312014"/>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16</a:t>
            </a:r>
            <a:endParaRPr lang="en-US" sz="1200" b="1" dirty="0">
              <a:solidFill>
                <a:schemeClr val="tx1">
                  <a:lumMod val="65000"/>
                  <a:lumOff val="35000"/>
                </a:schemeClr>
              </a:solidFill>
            </a:endParaRPr>
          </a:p>
        </p:txBody>
      </p:sp>
      <p:sp>
        <p:nvSpPr>
          <p:cNvPr id="205" name="TextBox 204"/>
          <p:cNvSpPr txBox="1"/>
          <p:nvPr/>
        </p:nvSpPr>
        <p:spPr>
          <a:xfrm>
            <a:off x="5931029" y="7921116"/>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29.2%</a:t>
            </a:r>
            <a:endParaRPr lang="en-US" sz="1200" b="1" dirty="0">
              <a:solidFill>
                <a:schemeClr val="tx1">
                  <a:lumMod val="65000"/>
                  <a:lumOff val="35000"/>
                </a:schemeClr>
              </a:solidFill>
            </a:endParaRPr>
          </a:p>
        </p:txBody>
      </p:sp>
      <p:sp>
        <p:nvSpPr>
          <p:cNvPr id="206" name="TextBox 205"/>
          <p:cNvSpPr txBox="1"/>
          <p:nvPr/>
        </p:nvSpPr>
        <p:spPr>
          <a:xfrm>
            <a:off x="6603986" y="7921116"/>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14</a:t>
            </a:r>
            <a:endParaRPr lang="en-US" sz="1200" b="1" dirty="0">
              <a:solidFill>
                <a:schemeClr val="tx1">
                  <a:lumMod val="65000"/>
                  <a:lumOff val="35000"/>
                </a:schemeClr>
              </a:solidFill>
            </a:endParaRPr>
          </a:p>
        </p:txBody>
      </p:sp>
      <p:sp>
        <p:nvSpPr>
          <p:cNvPr id="207" name="TextBox 206"/>
          <p:cNvSpPr txBox="1"/>
          <p:nvPr/>
        </p:nvSpPr>
        <p:spPr>
          <a:xfrm>
            <a:off x="666750" y="8484965"/>
            <a:ext cx="3924641" cy="492443"/>
          </a:xfrm>
          <a:prstGeom prst="rect">
            <a:avLst/>
          </a:prstGeom>
          <a:noFill/>
        </p:spPr>
        <p:txBody>
          <a:bodyPr wrap="square" rtlCol="0">
            <a:spAutoFit/>
          </a:bodyPr>
          <a:lstStyle/>
          <a:p>
            <a:pPr algn="r"/>
            <a:r>
              <a:rPr lang="en-US" sz="1300" dirty="0">
                <a:solidFill>
                  <a:srgbClr val="58595B"/>
                </a:solidFill>
                <a:latin typeface="Calibri" panose="020F0502020204030204" pitchFamily="34" charset="0"/>
              </a:rPr>
              <a:t>Remove irrelevant work experience </a:t>
            </a:r>
            <a:endParaRPr lang="en-US" sz="1300" dirty="0" smtClean="0">
              <a:solidFill>
                <a:srgbClr val="58595B"/>
              </a:solidFill>
              <a:latin typeface="Calibri" panose="020F0502020204030204" pitchFamily="34" charset="0"/>
            </a:endParaRPr>
          </a:p>
          <a:p>
            <a:pPr algn="r"/>
            <a:r>
              <a:rPr lang="en-US" sz="1300" dirty="0" smtClean="0">
                <a:solidFill>
                  <a:srgbClr val="58595B"/>
                </a:solidFill>
                <a:latin typeface="Calibri" panose="020F0502020204030204" pitchFamily="34" charset="0"/>
              </a:rPr>
              <a:t>(</a:t>
            </a:r>
            <a:r>
              <a:rPr lang="en-US" sz="1300" dirty="0">
                <a:solidFill>
                  <a:srgbClr val="58595B"/>
                </a:solidFill>
                <a:latin typeface="Calibri" panose="020F0502020204030204" pitchFamily="34" charset="0"/>
              </a:rPr>
              <a:t>like "sold cosmetics in 1998")</a:t>
            </a:r>
          </a:p>
        </p:txBody>
      </p:sp>
      <p:sp>
        <p:nvSpPr>
          <p:cNvPr id="4" name="Slide Number Placeholder 3"/>
          <p:cNvSpPr>
            <a:spLocks noGrp="1"/>
          </p:cNvSpPr>
          <p:nvPr>
            <p:ph type="sldNum" sz="quarter" idx="12"/>
          </p:nvPr>
        </p:nvSpPr>
        <p:spPr/>
        <p:txBody>
          <a:bodyPr/>
          <a:lstStyle/>
          <a:p>
            <a:fld id="{59C337B2-FF8D-48F9-B2E0-2BD7AC1D0630}" type="slidenum">
              <a:rPr lang="en-US" smtClean="0"/>
              <a:pPr/>
              <a:t>17</a:t>
            </a:fld>
            <a:endParaRPr lang="en-US"/>
          </a:p>
        </p:txBody>
      </p:sp>
    </p:spTree>
    <p:extLst>
      <p:ext uri="{BB962C8B-B14F-4D97-AF65-F5344CB8AC3E}">
        <p14:creationId xmlns:p14="http://schemas.microsoft.com/office/powerpoint/2010/main" val="4127524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a:spLocks noChangeArrowheads="1"/>
          </p:cNvSpPr>
          <p:nvPr/>
        </p:nvSpPr>
        <p:spPr bwMode="auto">
          <a:xfrm>
            <a:off x="728941" y="2512198"/>
            <a:ext cx="3772982" cy="4752049"/>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ound Same Side Corner Rectangle 1"/>
          <p:cNvSpPr/>
          <p:nvPr/>
        </p:nvSpPr>
        <p:spPr>
          <a:xfrm rot="5400000">
            <a:off x="5067416" y="2058262"/>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Same Side Corner Rectangle 89"/>
          <p:cNvSpPr/>
          <p:nvPr/>
        </p:nvSpPr>
        <p:spPr>
          <a:xfrm rot="5400000">
            <a:off x="5067416" y="2795650"/>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Same Side Corner Rectangle 92"/>
          <p:cNvSpPr/>
          <p:nvPr/>
        </p:nvSpPr>
        <p:spPr>
          <a:xfrm rot="5400000">
            <a:off x="5067416" y="3519550"/>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rot="5400000">
            <a:off x="5067416" y="4248523"/>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Same Side Corner Rectangle 96"/>
          <p:cNvSpPr/>
          <p:nvPr/>
        </p:nvSpPr>
        <p:spPr>
          <a:xfrm rot="5400000">
            <a:off x="5067416" y="4979399"/>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Same Side Corner Rectangle 97"/>
          <p:cNvSpPr/>
          <p:nvPr/>
        </p:nvSpPr>
        <p:spPr>
          <a:xfrm rot="5400000">
            <a:off x="5067416" y="5713232"/>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Same Side Corner Rectangle 98"/>
          <p:cNvSpPr/>
          <p:nvPr/>
        </p:nvSpPr>
        <p:spPr>
          <a:xfrm rot="5400000">
            <a:off x="5067416" y="6437313"/>
            <a:ext cx="266634" cy="1397621"/>
          </a:xfrm>
          <a:prstGeom prst="round2SameRect">
            <a:avLst>
              <a:gd name="adj1" fmla="val 46469"/>
              <a:gd name="adj2" fmla="val 0"/>
            </a:avLst>
          </a:prstGeom>
          <a:solidFill>
            <a:srgbClr val="B0B0B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Chart 85"/>
          <p:cNvGraphicFramePr/>
          <p:nvPr>
            <p:extLst>
              <p:ext uri="{D42A27DB-BD31-4B8C-83A1-F6EECF244321}">
                <p14:modId xmlns:p14="http://schemas.microsoft.com/office/powerpoint/2010/main" val="987240421"/>
              </p:ext>
            </p:extLst>
          </p:nvPr>
        </p:nvGraphicFramePr>
        <p:xfrm>
          <a:off x="4362147" y="2252644"/>
          <a:ext cx="989192" cy="5391318"/>
        </p:xfrm>
        <a:graphic>
          <a:graphicData uri="http://schemas.openxmlformats.org/drawingml/2006/chart">
            <c:chart xmlns:c="http://schemas.openxmlformats.org/drawingml/2006/chart" xmlns:r="http://schemas.openxmlformats.org/officeDocument/2006/relationships" r:id="rId3"/>
          </a:graphicData>
        </a:graphic>
      </p:graphicFrame>
      <p:grpSp>
        <p:nvGrpSpPr>
          <p:cNvPr id="142" name="Group 141"/>
          <p:cNvGrpSpPr/>
          <p:nvPr/>
        </p:nvGrpSpPr>
        <p:grpSpPr>
          <a:xfrm>
            <a:off x="993752" y="8381069"/>
            <a:ext cx="6052964" cy="909755"/>
            <a:chOff x="1032755" y="7383366"/>
            <a:chExt cx="6052964" cy="909755"/>
          </a:xfrm>
        </p:grpSpPr>
        <p:sp>
          <p:nvSpPr>
            <p:cNvPr id="143" name="Rectangle 10"/>
            <p:cNvSpPr>
              <a:spLocks noChangeArrowheads="1"/>
            </p:cNvSpPr>
            <p:nvPr/>
          </p:nvSpPr>
          <p:spPr bwMode="auto">
            <a:xfrm>
              <a:off x="1032755" y="7708609"/>
              <a:ext cx="6052964" cy="584512"/>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
            <p:cNvSpPr>
              <a:spLocks noChangeArrowheads="1"/>
            </p:cNvSpPr>
            <p:nvPr/>
          </p:nvSpPr>
          <p:spPr bwMode="auto">
            <a:xfrm>
              <a:off x="2284659" y="7488984"/>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ound Same Side Corner Rectangle 147"/>
            <p:cNvSpPr/>
            <p:nvPr/>
          </p:nvSpPr>
          <p:spPr>
            <a:xfrm>
              <a:off x="1032756" y="7383366"/>
              <a:ext cx="6052963"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032757" y="7595563"/>
              <a:ext cx="6052962" cy="697558"/>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p:cNvSpPr txBox="1"/>
            <p:nvPr/>
          </p:nvSpPr>
          <p:spPr>
            <a:xfrm>
              <a:off x="1070341" y="7424041"/>
              <a:ext cx="2279569"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Other - Write In (Required)</a:t>
              </a:r>
            </a:p>
          </p:txBody>
        </p:sp>
        <p:sp>
          <p:nvSpPr>
            <p:cNvPr id="151" name="TextBox 150"/>
            <p:cNvSpPr txBox="1"/>
            <p:nvPr/>
          </p:nvSpPr>
          <p:spPr>
            <a:xfrm>
              <a:off x="1132332" y="7715595"/>
              <a:ext cx="5272420" cy="261610"/>
            </a:xfrm>
            <a:prstGeom prst="rect">
              <a:avLst/>
            </a:prstGeom>
            <a:noFill/>
          </p:spPr>
          <p:txBody>
            <a:bodyPr wrap="square" rtlCol="0">
              <a:spAutoFit/>
            </a:bodyPr>
            <a:lstStyle/>
            <a:p>
              <a:r>
                <a:rPr lang="en-US" sz="1100" dirty="0">
                  <a:solidFill>
                    <a:srgbClr val="58595B"/>
                  </a:solidFill>
                  <a:latin typeface="Calibri" panose="020F0502020204030204" pitchFamily="34" charset="0"/>
                </a:rPr>
                <a:t>Demonstrate your geographic knowledge within a give territory</a:t>
              </a:r>
              <a:endParaRPr lang="en-US" sz="1050" b="1" i="1" dirty="0">
                <a:solidFill>
                  <a:srgbClr val="1C75BC"/>
                </a:solidFill>
                <a:latin typeface="Calibri" panose="020F0502020204030204" pitchFamily="34" charset="0"/>
              </a:endParaRPr>
            </a:p>
          </p:txBody>
        </p:sp>
        <p:pic>
          <p:nvPicPr>
            <p:cNvPr id="152" name="Picture 151"/>
            <p:cNvPicPr>
              <a:picLocks noChangeAspect="1"/>
            </p:cNvPicPr>
            <p:nvPr/>
          </p:nvPicPr>
          <p:blipFill>
            <a:blip r:embed="rId4"/>
            <a:stretch>
              <a:fillRect/>
            </a:stretch>
          </p:blipFill>
          <p:spPr>
            <a:xfrm>
              <a:off x="1032757" y="7978120"/>
              <a:ext cx="6052962" cy="315000"/>
            </a:xfrm>
            <a:prstGeom prst="rect">
              <a:avLst/>
            </a:prstGeom>
          </p:spPr>
        </p:pic>
        <p:sp>
          <p:nvSpPr>
            <p:cNvPr id="153" name="TextBox 152"/>
            <p:cNvSpPr txBox="1"/>
            <p:nvPr/>
          </p:nvSpPr>
          <p:spPr>
            <a:xfrm>
              <a:off x="6763005" y="801147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54" name="TextBox 153"/>
            <p:cNvSpPr txBox="1"/>
            <p:nvPr/>
          </p:nvSpPr>
          <p:spPr>
            <a:xfrm>
              <a:off x="1132333" y="8011478"/>
              <a:ext cx="52140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56" name="TextBox 155"/>
            <p:cNvSpPr txBox="1"/>
            <p:nvPr/>
          </p:nvSpPr>
          <p:spPr>
            <a:xfrm>
              <a:off x="6763005" y="772235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grpSp>
      <p:sp>
        <p:nvSpPr>
          <p:cNvPr id="79" name="Rectangle 78"/>
          <p:cNvSpPr>
            <a:spLocks noChangeArrowheads="1"/>
          </p:cNvSpPr>
          <p:nvPr/>
        </p:nvSpPr>
        <p:spPr bwMode="auto">
          <a:xfrm>
            <a:off x="6458070" y="2534498"/>
            <a:ext cx="1008542" cy="4731368"/>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622986" y="899593"/>
            <a:ext cx="6781023" cy="1015663"/>
          </a:xfrm>
          <a:prstGeom prst="rect">
            <a:avLst/>
          </a:prstGeom>
          <a:noFill/>
        </p:spPr>
        <p:txBody>
          <a:bodyPr wrap="none" rtlCol="0">
            <a:spAutoFit/>
          </a:bodyPr>
          <a:lstStyle/>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ARE YOUR 5 MOST IMPORTANT</a:t>
            </a:r>
          </a:p>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RECOMMENDATIONS TO NON-EXPERIENCED</a:t>
            </a:r>
          </a:p>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MSL CANDIDATES WHO WANT TO UPDATE THEIR CV?</a:t>
            </a:r>
          </a:p>
        </p:txBody>
      </p:sp>
      <p:sp>
        <p:nvSpPr>
          <p:cNvPr id="127" name="TextBox 126"/>
          <p:cNvSpPr txBox="1"/>
          <p:nvPr/>
        </p:nvSpPr>
        <p:spPr>
          <a:xfrm>
            <a:off x="1257216" y="2653783"/>
            <a:ext cx="3190091" cy="307777"/>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Avoid dense blocks of text</a:t>
            </a:r>
          </a:p>
        </p:txBody>
      </p:sp>
      <p:sp>
        <p:nvSpPr>
          <p:cNvPr id="134" name="TextBox 133"/>
          <p:cNvSpPr txBox="1"/>
          <p:nvPr/>
        </p:nvSpPr>
        <p:spPr>
          <a:xfrm>
            <a:off x="633894" y="3258739"/>
            <a:ext cx="3813413" cy="523220"/>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Before you start updating your CV, do deep research on the MSL </a:t>
            </a:r>
            <a:r>
              <a:rPr lang="en-US" sz="1400" dirty="0" smtClean="0">
                <a:solidFill>
                  <a:srgbClr val="58595B"/>
                </a:solidFill>
                <a:latin typeface="Calibri" panose="020F0502020204030204" pitchFamily="34" charset="0"/>
              </a:rPr>
              <a:t>role in </a:t>
            </a:r>
            <a:r>
              <a:rPr lang="en-US" sz="1400" dirty="0">
                <a:solidFill>
                  <a:srgbClr val="58595B"/>
                </a:solidFill>
                <a:latin typeface="Calibri" panose="020F0502020204030204" pitchFamily="34" charset="0"/>
              </a:rPr>
              <a:t>Life Science industry</a:t>
            </a:r>
          </a:p>
        </p:txBody>
      </p:sp>
      <p:pic>
        <p:nvPicPr>
          <p:cNvPr id="16" name="Picture 15"/>
          <p:cNvPicPr>
            <a:picLocks noChangeAspect="1"/>
          </p:cNvPicPr>
          <p:nvPr/>
        </p:nvPicPr>
        <p:blipFill>
          <a:blip r:embed="rId5"/>
          <a:stretch>
            <a:fillRect/>
          </a:stretch>
        </p:blipFill>
        <p:spPr>
          <a:xfrm>
            <a:off x="739366" y="2117278"/>
            <a:ext cx="6740031" cy="405000"/>
          </a:xfrm>
          <a:prstGeom prst="rect">
            <a:avLst/>
          </a:prstGeom>
        </p:spPr>
      </p:pic>
      <p:sp>
        <p:nvSpPr>
          <p:cNvPr id="145" name="TextBox 144"/>
          <p:cNvSpPr txBox="1"/>
          <p:nvPr/>
        </p:nvSpPr>
        <p:spPr>
          <a:xfrm>
            <a:off x="1055944" y="2141786"/>
            <a:ext cx="700833"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Value</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6" name="TextBox 145"/>
          <p:cNvSpPr txBox="1"/>
          <p:nvPr/>
        </p:nvSpPr>
        <p:spPr>
          <a:xfrm>
            <a:off x="5960357" y="2141786"/>
            <a:ext cx="349776"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47" name="TextBox 146"/>
          <p:cNvSpPr txBox="1"/>
          <p:nvPr/>
        </p:nvSpPr>
        <p:spPr>
          <a:xfrm>
            <a:off x="6341950" y="2141786"/>
            <a:ext cx="1149674" cy="338554"/>
          </a:xfrm>
          <a:prstGeom prst="rect">
            <a:avLst/>
          </a:prstGeom>
          <a:noFill/>
        </p:spPr>
        <p:txBody>
          <a:bodyPr wrap="none" rtlCol="0">
            <a:spAutoFit/>
          </a:bodyPr>
          <a:lstStyle/>
          <a:p>
            <a:r>
              <a:rPr lang="en-US" sz="16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rPr>
              <a:t>Responses</a:t>
            </a:r>
            <a:endParaRPr lang="en-US" sz="16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19" name="TextBox 18"/>
          <p:cNvSpPr txBox="1"/>
          <p:nvPr/>
        </p:nvSpPr>
        <p:spPr>
          <a:xfrm>
            <a:off x="5899544" y="2613389"/>
            <a:ext cx="604753" cy="276999"/>
          </a:xfrm>
          <a:prstGeom prst="rect">
            <a:avLst/>
          </a:prstGeom>
          <a:noFill/>
        </p:spPr>
        <p:txBody>
          <a:bodyPr wrap="square" rtlCol="0">
            <a:spAutoFit/>
          </a:bodyPr>
          <a:lstStyle/>
          <a:p>
            <a:r>
              <a:rPr lang="en-US" sz="1200" b="1" dirty="0">
                <a:solidFill>
                  <a:schemeClr val="tx1">
                    <a:lumMod val="65000"/>
                    <a:lumOff val="35000"/>
                  </a:schemeClr>
                </a:solidFill>
              </a:rPr>
              <a:t>27.1</a:t>
            </a:r>
            <a:r>
              <a:rPr lang="en-US" sz="1200" dirty="0"/>
              <a:t>%</a:t>
            </a:r>
            <a:endParaRPr lang="en-US" sz="1200" b="1" dirty="0">
              <a:solidFill>
                <a:schemeClr val="tx1">
                  <a:lumMod val="65000"/>
                  <a:lumOff val="35000"/>
                </a:schemeClr>
              </a:solidFill>
            </a:endParaRPr>
          </a:p>
        </p:txBody>
      </p:sp>
      <p:cxnSp>
        <p:nvCxnSpPr>
          <p:cNvPr id="18" name="Straight Connector 17"/>
          <p:cNvCxnSpPr/>
          <p:nvPr/>
        </p:nvCxnSpPr>
        <p:spPr>
          <a:xfrm>
            <a:off x="739365" y="3179816"/>
            <a:ext cx="6727247" cy="0"/>
          </a:xfrm>
          <a:prstGeom prst="line">
            <a:avLst/>
          </a:prstGeom>
        </p:spPr>
        <p:style>
          <a:lnRef idx="1">
            <a:schemeClr val="dk1"/>
          </a:lnRef>
          <a:fillRef idx="0">
            <a:schemeClr val="dk1"/>
          </a:fillRef>
          <a:effectRef idx="0">
            <a:schemeClr val="dk1"/>
          </a:effectRef>
          <a:fontRef idx="minor">
            <a:schemeClr val="tx1"/>
          </a:fontRef>
        </p:style>
      </p:cxnSp>
      <p:sp>
        <p:nvSpPr>
          <p:cNvPr id="129" name="TextBox 128"/>
          <p:cNvSpPr txBox="1"/>
          <p:nvPr/>
        </p:nvSpPr>
        <p:spPr>
          <a:xfrm>
            <a:off x="6614411" y="2613389"/>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13</a:t>
            </a:r>
            <a:endParaRPr lang="en-US" sz="1200" b="1" dirty="0">
              <a:solidFill>
                <a:schemeClr val="tx1">
                  <a:lumMod val="65000"/>
                  <a:lumOff val="35000"/>
                </a:schemeClr>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0469" y="2514420"/>
            <a:ext cx="470775" cy="470775"/>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0637" y="3239175"/>
            <a:ext cx="470775" cy="470775"/>
          </a:xfrm>
          <a:prstGeom prst="rect">
            <a:avLst/>
          </a:prstGeom>
        </p:spPr>
      </p:pic>
      <p:sp>
        <p:nvSpPr>
          <p:cNvPr id="83" name="TextBox 82"/>
          <p:cNvSpPr txBox="1"/>
          <p:nvPr/>
        </p:nvSpPr>
        <p:spPr>
          <a:xfrm>
            <a:off x="1602268" y="4084938"/>
            <a:ext cx="2845039" cy="307777"/>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Reduce number of pages to 2</a:t>
            </a:r>
          </a:p>
        </p:txBody>
      </p:sp>
      <p:sp>
        <p:nvSpPr>
          <p:cNvPr id="85" name="TextBox 84"/>
          <p:cNvSpPr txBox="1"/>
          <p:nvPr/>
        </p:nvSpPr>
        <p:spPr>
          <a:xfrm>
            <a:off x="1602268" y="4769282"/>
            <a:ext cx="2845039" cy="307777"/>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Add explanation to your gaps if any</a:t>
            </a:r>
          </a:p>
        </p:txBody>
      </p:sp>
      <p:sp>
        <p:nvSpPr>
          <p:cNvPr id="87" name="TextBox 86"/>
          <p:cNvSpPr txBox="1"/>
          <p:nvPr/>
        </p:nvSpPr>
        <p:spPr>
          <a:xfrm>
            <a:off x="728940" y="5448333"/>
            <a:ext cx="3787639" cy="523220"/>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Don't add anything unless it doesn't help </a:t>
            </a:r>
            <a:r>
              <a:rPr lang="en-US" sz="1400" dirty="0" smtClean="0">
                <a:solidFill>
                  <a:srgbClr val="58595B"/>
                </a:solidFill>
                <a:latin typeface="Calibri" panose="020F0502020204030204" pitchFamily="34" charset="0"/>
              </a:rPr>
              <a:t>you to </a:t>
            </a:r>
            <a:r>
              <a:rPr lang="en-US" sz="1400" dirty="0">
                <a:solidFill>
                  <a:srgbClr val="58595B"/>
                </a:solidFill>
                <a:latin typeface="Calibri" panose="020F0502020204030204" pitchFamily="34" charset="0"/>
              </a:rPr>
              <a:t>convince the </a:t>
            </a:r>
            <a:r>
              <a:rPr lang="en-US" sz="1400" dirty="0" smtClean="0">
                <a:solidFill>
                  <a:srgbClr val="58595B"/>
                </a:solidFill>
                <a:latin typeface="Calibri" panose="020F0502020204030204" pitchFamily="34" charset="0"/>
              </a:rPr>
              <a:t>reader that </a:t>
            </a:r>
            <a:r>
              <a:rPr lang="en-US" sz="1400" dirty="0">
                <a:solidFill>
                  <a:srgbClr val="58595B"/>
                </a:solidFill>
                <a:latin typeface="Calibri" panose="020F0502020204030204" pitchFamily="34" charset="0"/>
              </a:rPr>
              <a:t>you are the best</a:t>
            </a:r>
          </a:p>
        </p:txBody>
      </p:sp>
      <p:sp>
        <p:nvSpPr>
          <p:cNvPr id="89" name="TextBox 88"/>
          <p:cNvSpPr txBox="1"/>
          <p:nvPr/>
        </p:nvSpPr>
        <p:spPr>
          <a:xfrm>
            <a:off x="1602268" y="6274831"/>
            <a:ext cx="2845039" cy="307777"/>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Other - Write In (Required)</a:t>
            </a:r>
          </a:p>
        </p:txBody>
      </p:sp>
      <p:sp>
        <p:nvSpPr>
          <p:cNvPr id="92" name="TextBox 91"/>
          <p:cNvSpPr txBox="1"/>
          <p:nvPr/>
        </p:nvSpPr>
        <p:spPr>
          <a:xfrm>
            <a:off x="1602268" y="6833434"/>
            <a:ext cx="2845039" cy="307777"/>
          </a:xfrm>
          <a:prstGeom prst="rect">
            <a:avLst/>
          </a:prstGeom>
          <a:noFill/>
        </p:spPr>
        <p:txBody>
          <a:bodyPr wrap="square" rtlCol="0">
            <a:spAutoFit/>
          </a:bodyPr>
          <a:lstStyle/>
          <a:p>
            <a:pPr algn="r"/>
            <a:r>
              <a:rPr lang="en-US" sz="1400" dirty="0">
                <a:solidFill>
                  <a:srgbClr val="58595B"/>
                </a:solidFill>
                <a:latin typeface="Calibri" panose="020F0502020204030204" pitchFamily="34" charset="0"/>
              </a:rPr>
              <a:t>Other - Write In (Required)</a:t>
            </a:r>
          </a:p>
        </p:txBody>
      </p:sp>
      <p:sp>
        <p:nvSpPr>
          <p:cNvPr id="94" name="TextBox 93"/>
          <p:cNvSpPr txBox="1"/>
          <p:nvPr/>
        </p:nvSpPr>
        <p:spPr>
          <a:xfrm>
            <a:off x="5899544" y="3358346"/>
            <a:ext cx="604753" cy="276999"/>
          </a:xfrm>
          <a:prstGeom prst="rect">
            <a:avLst/>
          </a:prstGeom>
          <a:noFill/>
        </p:spPr>
        <p:txBody>
          <a:bodyPr wrap="square" rtlCol="0">
            <a:spAutoFit/>
          </a:bodyPr>
          <a:lstStyle/>
          <a:p>
            <a:r>
              <a:rPr lang="en-US" sz="1200" b="1" dirty="0">
                <a:solidFill>
                  <a:schemeClr val="tx1">
                    <a:lumMod val="65000"/>
                    <a:lumOff val="35000"/>
                  </a:schemeClr>
                </a:solidFill>
              </a:rPr>
              <a:t>25.0</a:t>
            </a:r>
            <a:r>
              <a:rPr lang="en-US" sz="1200" dirty="0"/>
              <a:t>%</a:t>
            </a:r>
            <a:endParaRPr lang="en-US" sz="1200" b="1" dirty="0">
              <a:solidFill>
                <a:schemeClr val="tx1">
                  <a:lumMod val="65000"/>
                  <a:lumOff val="35000"/>
                </a:schemeClr>
              </a:solidFill>
            </a:endParaRPr>
          </a:p>
        </p:txBody>
      </p:sp>
      <p:sp>
        <p:nvSpPr>
          <p:cNvPr id="95" name="TextBox 94"/>
          <p:cNvSpPr txBox="1"/>
          <p:nvPr/>
        </p:nvSpPr>
        <p:spPr>
          <a:xfrm>
            <a:off x="6614411" y="3344688"/>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12</a:t>
            </a:r>
            <a:endParaRPr lang="en-US" sz="1200" b="1" dirty="0">
              <a:solidFill>
                <a:schemeClr val="tx1">
                  <a:lumMod val="65000"/>
                  <a:lumOff val="35000"/>
                </a:schemeClr>
              </a:solidFill>
            </a:endParaRPr>
          </a:p>
        </p:txBody>
      </p:sp>
      <p:sp>
        <p:nvSpPr>
          <p:cNvPr id="104" name="TextBox 103"/>
          <p:cNvSpPr txBox="1"/>
          <p:nvPr/>
        </p:nvSpPr>
        <p:spPr>
          <a:xfrm>
            <a:off x="5899544" y="4027376"/>
            <a:ext cx="604753" cy="276999"/>
          </a:xfrm>
          <a:prstGeom prst="rect">
            <a:avLst/>
          </a:prstGeom>
          <a:noFill/>
        </p:spPr>
        <p:txBody>
          <a:bodyPr wrap="square" rtlCol="0">
            <a:spAutoFit/>
          </a:bodyPr>
          <a:lstStyle/>
          <a:p>
            <a:r>
              <a:rPr lang="en-US" sz="1200" b="1" dirty="0">
                <a:solidFill>
                  <a:schemeClr val="tx1">
                    <a:lumMod val="65000"/>
                    <a:lumOff val="35000"/>
                  </a:schemeClr>
                </a:solidFill>
              </a:rPr>
              <a:t>20.8%</a:t>
            </a:r>
          </a:p>
        </p:txBody>
      </p:sp>
      <p:sp>
        <p:nvSpPr>
          <p:cNvPr id="105" name="TextBox 104"/>
          <p:cNvSpPr txBox="1"/>
          <p:nvPr/>
        </p:nvSpPr>
        <p:spPr>
          <a:xfrm>
            <a:off x="6614411" y="4031466"/>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10</a:t>
            </a:r>
            <a:endParaRPr lang="en-US" sz="1200" b="1" dirty="0">
              <a:solidFill>
                <a:schemeClr val="tx1">
                  <a:lumMod val="65000"/>
                  <a:lumOff val="35000"/>
                </a:schemeClr>
              </a:solidFill>
            </a:endParaRPr>
          </a:p>
        </p:txBody>
      </p:sp>
      <p:sp>
        <p:nvSpPr>
          <p:cNvPr id="106" name="TextBox 105"/>
          <p:cNvSpPr txBox="1"/>
          <p:nvPr/>
        </p:nvSpPr>
        <p:spPr>
          <a:xfrm>
            <a:off x="5899544" y="4781535"/>
            <a:ext cx="604753" cy="276999"/>
          </a:xfrm>
          <a:prstGeom prst="rect">
            <a:avLst/>
          </a:prstGeom>
          <a:noFill/>
        </p:spPr>
        <p:txBody>
          <a:bodyPr wrap="square" rtlCol="0">
            <a:spAutoFit/>
          </a:bodyPr>
          <a:lstStyle/>
          <a:p>
            <a:r>
              <a:rPr lang="en-US" sz="1200" b="1" dirty="0">
                <a:solidFill>
                  <a:schemeClr val="tx1">
                    <a:lumMod val="65000"/>
                    <a:lumOff val="35000"/>
                  </a:schemeClr>
                </a:solidFill>
              </a:rPr>
              <a:t>14.6%</a:t>
            </a:r>
          </a:p>
        </p:txBody>
      </p:sp>
      <p:sp>
        <p:nvSpPr>
          <p:cNvPr id="107" name="TextBox 106"/>
          <p:cNvSpPr txBox="1"/>
          <p:nvPr/>
        </p:nvSpPr>
        <p:spPr>
          <a:xfrm>
            <a:off x="6614411" y="4781535"/>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7</a:t>
            </a:r>
            <a:endParaRPr lang="en-US" sz="1200" b="1" dirty="0">
              <a:solidFill>
                <a:schemeClr val="tx1">
                  <a:lumMod val="65000"/>
                  <a:lumOff val="35000"/>
                </a:schemeClr>
              </a:solidFill>
            </a:endParaRPr>
          </a:p>
        </p:txBody>
      </p:sp>
      <p:sp>
        <p:nvSpPr>
          <p:cNvPr id="108" name="TextBox 107"/>
          <p:cNvSpPr txBox="1"/>
          <p:nvPr/>
        </p:nvSpPr>
        <p:spPr>
          <a:xfrm>
            <a:off x="5899544" y="5518608"/>
            <a:ext cx="604753" cy="276999"/>
          </a:xfrm>
          <a:prstGeom prst="rect">
            <a:avLst/>
          </a:prstGeom>
          <a:noFill/>
        </p:spPr>
        <p:txBody>
          <a:bodyPr wrap="square" rtlCol="0">
            <a:spAutoFit/>
          </a:bodyPr>
          <a:lstStyle/>
          <a:p>
            <a:r>
              <a:rPr lang="en-US" sz="1200" b="1" dirty="0">
                <a:solidFill>
                  <a:schemeClr val="tx1">
                    <a:lumMod val="65000"/>
                    <a:lumOff val="35000"/>
                  </a:schemeClr>
                </a:solidFill>
              </a:rPr>
              <a:t>6.3%</a:t>
            </a:r>
          </a:p>
        </p:txBody>
      </p:sp>
      <p:sp>
        <p:nvSpPr>
          <p:cNvPr id="109" name="TextBox 108"/>
          <p:cNvSpPr txBox="1"/>
          <p:nvPr/>
        </p:nvSpPr>
        <p:spPr>
          <a:xfrm>
            <a:off x="6614411" y="550495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3</a:t>
            </a:r>
            <a:endParaRPr lang="en-US" sz="1200" b="1" dirty="0">
              <a:solidFill>
                <a:schemeClr val="tx1">
                  <a:lumMod val="65000"/>
                  <a:lumOff val="35000"/>
                </a:schemeClr>
              </a:solidFill>
            </a:endParaRPr>
          </a:p>
        </p:txBody>
      </p:sp>
      <p:sp>
        <p:nvSpPr>
          <p:cNvPr id="110" name="TextBox 109"/>
          <p:cNvSpPr txBox="1"/>
          <p:nvPr/>
        </p:nvSpPr>
        <p:spPr>
          <a:xfrm>
            <a:off x="5899544" y="6309807"/>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2.1%</a:t>
            </a:r>
            <a:endParaRPr lang="en-US" sz="1200" b="1" dirty="0">
              <a:solidFill>
                <a:schemeClr val="tx1">
                  <a:lumMod val="65000"/>
                  <a:lumOff val="35000"/>
                </a:schemeClr>
              </a:solidFill>
            </a:endParaRPr>
          </a:p>
        </p:txBody>
      </p:sp>
      <p:sp>
        <p:nvSpPr>
          <p:cNvPr id="111" name="TextBox 110"/>
          <p:cNvSpPr txBox="1"/>
          <p:nvPr/>
        </p:nvSpPr>
        <p:spPr>
          <a:xfrm>
            <a:off x="6614411" y="6296149"/>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a:t>
            </a:r>
            <a:endParaRPr lang="en-US" sz="1200" b="1" dirty="0">
              <a:solidFill>
                <a:schemeClr val="tx1">
                  <a:lumMod val="65000"/>
                  <a:lumOff val="35000"/>
                </a:schemeClr>
              </a:solidFill>
            </a:endParaRPr>
          </a:p>
        </p:txBody>
      </p:sp>
      <p:sp>
        <p:nvSpPr>
          <p:cNvPr id="112" name="TextBox 111"/>
          <p:cNvSpPr txBox="1"/>
          <p:nvPr/>
        </p:nvSpPr>
        <p:spPr>
          <a:xfrm>
            <a:off x="5899544" y="6987248"/>
            <a:ext cx="604753" cy="276999"/>
          </a:xfrm>
          <a:prstGeom prst="rect">
            <a:avLst/>
          </a:prstGeom>
          <a:noFill/>
        </p:spPr>
        <p:txBody>
          <a:bodyPr wrap="square" rtlCol="0">
            <a:spAutoFit/>
          </a:bodyPr>
          <a:lstStyle/>
          <a:p>
            <a:r>
              <a:rPr lang="en-US" sz="1200" b="1" dirty="0" smtClean="0">
                <a:solidFill>
                  <a:schemeClr val="tx1">
                    <a:lumMod val="65000"/>
                    <a:lumOff val="35000"/>
                  </a:schemeClr>
                </a:solidFill>
              </a:rPr>
              <a:t>2.1.%</a:t>
            </a:r>
            <a:endParaRPr lang="en-US" sz="1200" b="1" dirty="0">
              <a:solidFill>
                <a:schemeClr val="tx1">
                  <a:lumMod val="65000"/>
                  <a:lumOff val="35000"/>
                </a:schemeClr>
              </a:solidFill>
            </a:endParaRPr>
          </a:p>
        </p:txBody>
      </p:sp>
      <p:sp>
        <p:nvSpPr>
          <p:cNvPr id="113" name="TextBox 112"/>
          <p:cNvSpPr txBox="1"/>
          <p:nvPr/>
        </p:nvSpPr>
        <p:spPr>
          <a:xfrm>
            <a:off x="6614411" y="6973590"/>
            <a:ext cx="604753" cy="276999"/>
          </a:xfrm>
          <a:prstGeom prst="rect">
            <a:avLst/>
          </a:prstGeom>
          <a:noFill/>
        </p:spPr>
        <p:txBody>
          <a:bodyPr wrap="square" rtlCol="0">
            <a:spAutoFit/>
          </a:bodyPr>
          <a:lstStyle/>
          <a:p>
            <a:pPr algn="ctr"/>
            <a:r>
              <a:rPr lang="en-US" sz="1200" b="1" dirty="0" smtClean="0">
                <a:solidFill>
                  <a:schemeClr val="tx1">
                    <a:lumMod val="65000"/>
                    <a:lumOff val="35000"/>
                  </a:schemeClr>
                </a:solidFill>
              </a:rPr>
              <a:t>1</a:t>
            </a:r>
            <a:endParaRPr lang="en-US" sz="1200" b="1" dirty="0">
              <a:solidFill>
                <a:schemeClr val="tx1">
                  <a:lumMod val="65000"/>
                  <a:lumOff val="35000"/>
                </a:schemeClr>
              </a:solidFill>
            </a:endParaRPr>
          </a:p>
        </p:txBody>
      </p:sp>
      <p:pic>
        <p:nvPicPr>
          <p:cNvPr id="117" name="Picture 1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853" y="3980221"/>
            <a:ext cx="470775" cy="470775"/>
          </a:xfrm>
          <a:prstGeom prst="rect">
            <a:avLst/>
          </a:prstGeom>
        </p:spPr>
      </p:pic>
      <p:pic>
        <p:nvPicPr>
          <p:cNvPr id="118" name="Picture 1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6970" y="4722505"/>
            <a:ext cx="470775" cy="470775"/>
          </a:xfrm>
          <a:prstGeom prst="rect">
            <a:avLst/>
          </a:prstGeom>
        </p:spPr>
      </p:pic>
      <p:pic>
        <p:nvPicPr>
          <p:cNvPr id="119" name="Picture 1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966" y="5449812"/>
            <a:ext cx="470775" cy="470775"/>
          </a:xfrm>
          <a:prstGeom prst="rect">
            <a:avLst/>
          </a:prstGeom>
        </p:spPr>
      </p:pic>
      <p:pic>
        <p:nvPicPr>
          <p:cNvPr id="120" name="Picture 1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0489" y="6156820"/>
            <a:ext cx="470775" cy="470775"/>
          </a:xfrm>
          <a:prstGeom prst="rect">
            <a:avLst/>
          </a:prstGeom>
        </p:spPr>
      </p:pic>
      <p:pic>
        <p:nvPicPr>
          <p:cNvPr id="121" name="Picture 1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840" y="6912533"/>
            <a:ext cx="470775" cy="470775"/>
          </a:xfrm>
          <a:prstGeom prst="rect">
            <a:avLst/>
          </a:prstGeom>
        </p:spPr>
      </p:pic>
      <p:cxnSp>
        <p:nvCxnSpPr>
          <p:cNvPr id="122" name="Straight Connector 121"/>
          <p:cNvCxnSpPr/>
          <p:nvPr/>
        </p:nvCxnSpPr>
        <p:spPr>
          <a:xfrm>
            <a:off x="739365" y="3873236"/>
            <a:ext cx="6727247" cy="0"/>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a:off x="739365" y="4589516"/>
            <a:ext cx="6727247" cy="0"/>
          </a:xfrm>
          <a:prstGeom prst="line">
            <a:avLst/>
          </a:prstGeom>
        </p:spPr>
        <p:style>
          <a:lnRef idx="1">
            <a:schemeClr val="dk1"/>
          </a:lnRef>
          <a:fillRef idx="0">
            <a:schemeClr val="dk1"/>
          </a:fillRef>
          <a:effectRef idx="0">
            <a:schemeClr val="dk1"/>
          </a:effectRef>
          <a:fontRef idx="minor">
            <a:schemeClr val="tx1"/>
          </a:fontRef>
        </p:style>
      </p:cxnSp>
      <p:cxnSp>
        <p:nvCxnSpPr>
          <p:cNvPr id="124" name="Straight Connector 123"/>
          <p:cNvCxnSpPr/>
          <p:nvPr/>
        </p:nvCxnSpPr>
        <p:spPr>
          <a:xfrm>
            <a:off x="739365" y="5313416"/>
            <a:ext cx="6727247" cy="0"/>
          </a:xfrm>
          <a:prstGeom prst="line">
            <a:avLst/>
          </a:prstGeom>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a:xfrm>
            <a:off x="739365" y="6083036"/>
            <a:ext cx="6727247" cy="0"/>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a:off x="739365" y="6768836"/>
            <a:ext cx="6727247" cy="0"/>
          </a:xfrm>
          <a:prstGeom prst="line">
            <a:avLst/>
          </a:prstGeom>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993752" y="7382337"/>
            <a:ext cx="6052964" cy="1263760"/>
            <a:chOff x="1032755" y="7383366"/>
            <a:chExt cx="6052964" cy="1263760"/>
          </a:xfrm>
        </p:grpSpPr>
        <p:sp>
          <p:nvSpPr>
            <p:cNvPr id="131" name="Rectangle 10"/>
            <p:cNvSpPr>
              <a:spLocks noChangeArrowheads="1"/>
            </p:cNvSpPr>
            <p:nvPr/>
          </p:nvSpPr>
          <p:spPr bwMode="auto">
            <a:xfrm>
              <a:off x="1032755" y="7708609"/>
              <a:ext cx="6052964" cy="584512"/>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
            <p:cNvSpPr>
              <a:spLocks noChangeArrowheads="1"/>
            </p:cNvSpPr>
            <p:nvPr/>
          </p:nvSpPr>
          <p:spPr bwMode="auto">
            <a:xfrm>
              <a:off x="2284659" y="7488984"/>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ound Same Side Corner Rectangle 132"/>
            <p:cNvSpPr/>
            <p:nvPr/>
          </p:nvSpPr>
          <p:spPr>
            <a:xfrm>
              <a:off x="1032756" y="7383366"/>
              <a:ext cx="6052963"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032757" y="7595563"/>
              <a:ext cx="6052962" cy="697558"/>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1070341" y="7424041"/>
              <a:ext cx="2279569"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Other - Write In (Required)</a:t>
              </a:r>
            </a:p>
          </p:txBody>
        </p:sp>
        <p:sp>
          <p:nvSpPr>
            <p:cNvPr id="137" name="TextBox 136"/>
            <p:cNvSpPr txBox="1"/>
            <p:nvPr/>
          </p:nvSpPr>
          <p:spPr>
            <a:xfrm>
              <a:off x="1132332" y="7715595"/>
              <a:ext cx="5272420" cy="261610"/>
            </a:xfrm>
            <a:prstGeom prst="rect">
              <a:avLst/>
            </a:prstGeom>
            <a:noFill/>
          </p:spPr>
          <p:txBody>
            <a:bodyPr wrap="square" rtlCol="0">
              <a:spAutoFit/>
            </a:bodyPr>
            <a:lstStyle/>
            <a:p>
              <a:r>
                <a:rPr lang="en-US" sz="1100" dirty="0">
                  <a:solidFill>
                    <a:srgbClr val="58595B"/>
                  </a:solidFill>
                  <a:latin typeface="Calibri" panose="020F0502020204030204" pitchFamily="34" charset="0"/>
                </a:rPr>
                <a:t>Describe what </a:t>
              </a:r>
              <a:r>
                <a:rPr lang="en-US" sz="1100" dirty="0" smtClean="0">
                  <a:solidFill>
                    <a:srgbClr val="58595B"/>
                  </a:solidFill>
                  <a:latin typeface="Calibri" panose="020F0502020204030204" pitchFamily="34" charset="0"/>
                </a:rPr>
                <a:t>TA </a:t>
              </a:r>
              <a:r>
                <a:rPr lang="en-US" sz="1100" dirty="0">
                  <a:solidFill>
                    <a:srgbClr val="58595B"/>
                  </a:solidFill>
                  <a:latin typeface="Calibri" panose="020F0502020204030204" pitchFamily="34" charset="0"/>
                </a:rPr>
                <a:t>your clinical practice or academic research was focused on</a:t>
              </a:r>
              <a:endParaRPr lang="en-US" sz="1050" b="1" i="1" dirty="0">
                <a:solidFill>
                  <a:srgbClr val="1C75BC"/>
                </a:solidFill>
                <a:latin typeface="Calibri" panose="020F0502020204030204" pitchFamily="34" charset="0"/>
              </a:endParaRPr>
            </a:p>
          </p:txBody>
        </p:sp>
        <p:pic>
          <p:nvPicPr>
            <p:cNvPr id="138" name="Picture 137"/>
            <p:cNvPicPr>
              <a:picLocks noChangeAspect="1"/>
            </p:cNvPicPr>
            <p:nvPr/>
          </p:nvPicPr>
          <p:blipFill>
            <a:blip r:embed="rId4"/>
            <a:stretch>
              <a:fillRect/>
            </a:stretch>
          </p:blipFill>
          <p:spPr>
            <a:xfrm>
              <a:off x="1032757" y="7978120"/>
              <a:ext cx="6052962" cy="315000"/>
            </a:xfrm>
            <a:prstGeom prst="rect">
              <a:avLst/>
            </a:prstGeom>
          </p:spPr>
        </p:pic>
        <p:sp>
          <p:nvSpPr>
            <p:cNvPr id="139" name="TextBox 138"/>
            <p:cNvSpPr txBox="1"/>
            <p:nvPr/>
          </p:nvSpPr>
          <p:spPr>
            <a:xfrm>
              <a:off x="6763005" y="801147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40" name="TextBox 139"/>
            <p:cNvSpPr txBox="1"/>
            <p:nvPr/>
          </p:nvSpPr>
          <p:spPr>
            <a:xfrm>
              <a:off x="1132333" y="8011478"/>
              <a:ext cx="52140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41" name="TextBox 140"/>
            <p:cNvSpPr txBox="1"/>
            <p:nvPr/>
          </p:nvSpPr>
          <p:spPr>
            <a:xfrm>
              <a:off x="6763005" y="772235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57" name="TextBox 156"/>
            <p:cNvSpPr txBox="1"/>
            <p:nvPr/>
          </p:nvSpPr>
          <p:spPr>
            <a:xfrm>
              <a:off x="6202680" y="7424041"/>
              <a:ext cx="785448"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Count</a:t>
              </a:r>
            </a:p>
          </p:txBody>
        </p:sp>
        <p:sp>
          <p:nvSpPr>
            <p:cNvPr id="158" name="TextBox 157"/>
            <p:cNvSpPr txBox="1"/>
            <p:nvPr/>
          </p:nvSpPr>
          <p:spPr>
            <a:xfrm>
              <a:off x="6202680" y="8370127"/>
              <a:ext cx="785448"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Count</a:t>
              </a:r>
            </a:p>
          </p:txBody>
        </p:sp>
      </p:grpSp>
      <p:sp>
        <p:nvSpPr>
          <p:cNvPr id="5" name="Slide Number Placeholder 4"/>
          <p:cNvSpPr>
            <a:spLocks noGrp="1"/>
          </p:cNvSpPr>
          <p:nvPr>
            <p:ph type="sldNum" sz="quarter" idx="12"/>
          </p:nvPr>
        </p:nvSpPr>
        <p:spPr/>
        <p:txBody>
          <a:bodyPr/>
          <a:lstStyle/>
          <a:p>
            <a:fld id="{59C337B2-FF8D-48F9-B2E0-2BD7AC1D0630}" type="slidenum">
              <a:rPr lang="en-US" smtClean="0"/>
              <a:pPr/>
              <a:t>18</a:t>
            </a:fld>
            <a:endParaRPr lang="en-US"/>
          </a:p>
        </p:txBody>
      </p:sp>
      <p:sp>
        <p:nvSpPr>
          <p:cNvPr id="84" name="TextBox 83"/>
          <p:cNvSpPr txBox="1"/>
          <p:nvPr/>
        </p:nvSpPr>
        <p:spPr>
          <a:xfrm>
            <a:off x="622986" y="1778276"/>
            <a:ext cx="1202573" cy="338554"/>
          </a:xfrm>
          <a:prstGeom prst="rect">
            <a:avLst/>
          </a:prstGeom>
          <a:noFill/>
        </p:spPr>
        <p:txBody>
          <a:bodyPr wrap="none" rtlCol="0">
            <a:spAutoFit/>
          </a:bodyPr>
          <a:lstStyle/>
          <a:p>
            <a:r>
              <a:rPr lang="en-US" sz="16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(continued)</a:t>
            </a:r>
            <a:endParaRPr lang="en-US" sz="16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644043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a:picLocks noChangeAspect="1"/>
          </p:cNvPicPr>
          <p:nvPr/>
        </p:nvPicPr>
        <p:blipFill>
          <a:blip r:embed="rId3"/>
          <a:stretch>
            <a:fillRect/>
          </a:stretch>
        </p:blipFill>
        <p:spPr>
          <a:xfrm>
            <a:off x="4149452" y="7709036"/>
            <a:ext cx="809797" cy="1282564"/>
          </a:xfrm>
          <a:prstGeom prst="rect">
            <a:avLst/>
          </a:prstGeom>
        </p:spPr>
      </p:pic>
      <p:sp>
        <p:nvSpPr>
          <p:cNvPr id="3" name="TextBox 2"/>
          <p:cNvSpPr txBox="1"/>
          <p:nvPr/>
        </p:nvSpPr>
        <p:spPr>
          <a:xfrm>
            <a:off x="622986" y="1080290"/>
            <a:ext cx="6219972" cy="1015663"/>
          </a:xfrm>
          <a:prstGeom prst="rect">
            <a:avLst/>
          </a:prstGeom>
          <a:noFill/>
        </p:spPr>
        <p:txBody>
          <a:bodyPr wrap="none" rtlCol="0">
            <a:spAutoFit/>
          </a:bodyPr>
          <a:lstStyle/>
          <a:p>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IS THE MOST COMMON NEXT STEP IN </a:t>
            </a:r>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MSL</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CAREER </a:t>
            </a:r>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PATH OVERALL IN PHARMA OR </a:t>
            </a:r>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BIOTECH</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COMPANIES</a:t>
            </a:r>
            <a:r>
              <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rPr>
              <a:t>?</a:t>
            </a:r>
          </a:p>
        </p:txBody>
      </p:sp>
      <p:sp>
        <p:nvSpPr>
          <p:cNvPr id="27" name="Oval 26"/>
          <p:cNvSpPr/>
          <p:nvPr/>
        </p:nvSpPr>
        <p:spPr>
          <a:xfrm>
            <a:off x="1884394" y="3236849"/>
            <a:ext cx="3825222" cy="382522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grpSp>
        <p:nvGrpSpPr>
          <p:cNvPr id="36" name="Group 35"/>
          <p:cNvGrpSpPr/>
          <p:nvPr/>
        </p:nvGrpSpPr>
        <p:grpSpPr>
          <a:xfrm>
            <a:off x="4303796" y="2808564"/>
            <a:ext cx="827338" cy="769792"/>
            <a:chOff x="2998494" y="1906009"/>
            <a:chExt cx="827338" cy="769792"/>
          </a:xfrm>
        </p:grpSpPr>
        <p:grpSp>
          <p:nvGrpSpPr>
            <p:cNvPr id="37" name="Group 36"/>
            <p:cNvGrpSpPr/>
            <p:nvPr/>
          </p:nvGrpSpPr>
          <p:grpSpPr>
            <a:xfrm>
              <a:off x="2998494" y="1949522"/>
              <a:ext cx="758821" cy="726279"/>
              <a:chOff x="4170133" y="2138338"/>
              <a:chExt cx="758821" cy="726279"/>
            </a:xfrm>
          </p:grpSpPr>
          <p:cxnSp>
            <p:nvCxnSpPr>
              <p:cNvPr id="39" name="Straight Connector 38"/>
              <p:cNvCxnSpPr/>
              <p:nvPr/>
            </p:nvCxnSpPr>
            <p:spPr>
              <a:xfrm flipV="1">
                <a:off x="4170133" y="2138338"/>
                <a:ext cx="542745" cy="7262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12878" y="2143150"/>
                <a:ext cx="216076"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738805" y="1906009"/>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4365858" y="7146848"/>
            <a:ext cx="567710" cy="87027"/>
            <a:chOff x="2841892" y="2151411"/>
            <a:chExt cx="567710" cy="87027"/>
          </a:xfrm>
        </p:grpSpPr>
        <p:cxnSp>
          <p:nvCxnSpPr>
            <p:cNvPr id="48" name="Straight Connector 47"/>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0" name="Straight Connector 49"/>
          <p:cNvCxnSpPr/>
          <p:nvPr/>
        </p:nvCxnSpPr>
        <p:spPr>
          <a:xfrm flipH="1" flipV="1">
            <a:off x="4161356" y="6909595"/>
            <a:ext cx="204502" cy="2807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992071" y="6753434"/>
            <a:ext cx="2033642" cy="870238"/>
          </a:xfrm>
          <a:prstGeom prst="rect">
            <a:avLst/>
          </a:prstGeom>
          <a:noFill/>
        </p:spPr>
        <p:txBody>
          <a:bodyPr wrap="square" rtlCol="0">
            <a:spAutoFit/>
          </a:bodyPr>
          <a:lstStyle/>
          <a:p>
            <a:r>
              <a:rPr lang="en-US" dirty="0"/>
              <a:t>Medical Advisor </a:t>
            </a:r>
            <a:endParaRPr lang="en-US" dirty="0" smtClean="0"/>
          </a:p>
          <a:p>
            <a:r>
              <a:rPr lang="en-US" dirty="0" smtClean="0"/>
              <a:t>(</a:t>
            </a:r>
            <a:r>
              <a:rPr lang="en-US" dirty="0"/>
              <a:t>or equivalent title</a:t>
            </a:r>
            <a:r>
              <a:rPr lang="en-US" dirty="0" smtClean="0"/>
              <a:t>)</a:t>
            </a:r>
          </a:p>
          <a:p>
            <a:r>
              <a:rPr lang="en-US" sz="1600" b="1" i="1" dirty="0" smtClean="0">
                <a:solidFill>
                  <a:srgbClr val="F26228"/>
                </a:solidFill>
                <a:latin typeface="Calibri" panose="020F0502020204030204" pitchFamily="34" charset="0"/>
              </a:rPr>
              <a:t>Responses: 30</a:t>
            </a:r>
            <a:endParaRPr lang="en-US" sz="1600" b="1" i="1" dirty="0">
              <a:solidFill>
                <a:srgbClr val="F26228"/>
              </a:solidFill>
              <a:latin typeface="Calibri" panose="020F0502020204030204" pitchFamily="34" charset="0"/>
            </a:endParaRPr>
          </a:p>
        </p:txBody>
      </p:sp>
      <p:grpSp>
        <p:nvGrpSpPr>
          <p:cNvPr id="75" name="Group 74"/>
          <p:cNvGrpSpPr/>
          <p:nvPr/>
        </p:nvGrpSpPr>
        <p:grpSpPr>
          <a:xfrm flipH="1">
            <a:off x="2584530" y="3391102"/>
            <a:ext cx="827338" cy="769792"/>
            <a:chOff x="2998494" y="1906009"/>
            <a:chExt cx="827338" cy="769792"/>
          </a:xfrm>
        </p:grpSpPr>
        <p:grpSp>
          <p:nvGrpSpPr>
            <p:cNvPr id="79" name="Group 78"/>
            <p:cNvGrpSpPr/>
            <p:nvPr/>
          </p:nvGrpSpPr>
          <p:grpSpPr>
            <a:xfrm>
              <a:off x="2998494" y="1949522"/>
              <a:ext cx="758821" cy="726279"/>
              <a:chOff x="4170133" y="2138338"/>
              <a:chExt cx="758821" cy="726279"/>
            </a:xfrm>
          </p:grpSpPr>
          <p:cxnSp>
            <p:nvCxnSpPr>
              <p:cNvPr id="85" name="Straight Connector 84"/>
              <p:cNvCxnSpPr/>
              <p:nvPr/>
            </p:nvCxnSpPr>
            <p:spPr>
              <a:xfrm flipV="1">
                <a:off x="4170133" y="2138338"/>
                <a:ext cx="542745" cy="7262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712878" y="2143150"/>
                <a:ext cx="216076"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3738805" y="1906009"/>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1" name="Chart 40"/>
          <p:cNvGraphicFramePr/>
          <p:nvPr>
            <p:extLst>
              <p:ext uri="{D42A27DB-BD31-4B8C-83A1-F6EECF244321}">
                <p14:modId xmlns:p14="http://schemas.microsoft.com/office/powerpoint/2010/main" val="3972835152"/>
              </p:ext>
            </p:extLst>
          </p:nvPr>
        </p:nvGraphicFramePr>
        <p:xfrm>
          <a:off x="879756" y="3212960"/>
          <a:ext cx="5868197" cy="3912131"/>
        </p:xfrm>
        <a:graphic>
          <a:graphicData uri="http://schemas.openxmlformats.org/drawingml/2006/chart">
            <c:chart xmlns:c="http://schemas.openxmlformats.org/drawingml/2006/chart" xmlns:r="http://schemas.openxmlformats.org/officeDocument/2006/relationships" r:id="rId4"/>
          </a:graphicData>
        </a:graphic>
      </p:graphicFrame>
      <p:sp>
        <p:nvSpPr>
          <p:cNvPr id="59" name="Oval 58"/>
          <p:cNvSpPr/>
          <p:nvPr/>
        </p:nvSpPr>
        <p:spPr>
          <a:xfrm>
            <a:off x="3147422" y="4443279"/>
            <a:ext cx="1299166" cy="1299166"/>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87" name="TextBox 86"/>
          <p:cNvSpPr txBox="1"/>
          <p:nvPr/>
        </p:nvSpPr>
        <p:spPr>
          <a:xfrm>
            <a:off x="619405" y="2940596"/>
            <a:ext cx="2033642" cy="857158"/>
          </a:xfrm>
          <a:prstGeom prst="rect">
            <a:avLst/>
          </a:prstGeom>
          <a:noFill/>
        </p:spPr>
        <p:txBody>
          <a:bodyPr wrap="square" rtlCol="0">
            <a:spAutoFit/>
          </a:bodyPr>
          <a:lstStyle/>
          <a:p>
            <a:r>
              <a:rPr lang="en-US" dirty="0"/>
              <a:t>Medical</a:t>
            </a:r>
          </a:p>
          <a:p>
            <a:r>
              <a:rPr lang="en-US" dirty="0"/>
              <a:t>Information </a:t>
            </a:r>
            <a:r>
              <a:rPr lang="en-US" dirty="0" smtClean="0"/>
              <a:t>Manage</a:t>
            </a:r>
          </a:p>
          <a:p>
            <a:r>
              <a:rPr lang="en-US" sz="1600" b="1" i="1" dirty="0" smtClean="0">
                <a:solidFill>
                  <a:srgbClr val="BDD7EE"/>
                </a:solidFill>
                <a:latin typeface="Calibri" panose="020F0502020204030204" pitchFamily="34" charset="0"/>
              </a:rPr>
              <a:t>Responses: 2</a:t>
            </a:r>
            <a:endParaRPr lang="en-US" sz="1600" b="1" i="1" dirty="0">
              <a:solidFill>
                <a:srgbClr val="BDD7EE"/>
              </a:solidFill>
              <a:latin typeface="Calibri" panose="020F0502020204030204" pitchFamily="34" charset="0"/>
            </a:endParaRPr>
          </a:p>
        </p:txBody>
      </p:sp>
      <p:grpSp>
        <p:nvGrpSpPr>
          <p:cNvPr id="89" name="Group 88"/>
          <p:cNvGrpSpPr/>
          <p:nvPr/>
        </p:nvGrpSpPr>
        <p:grpSpPr>
          <a:xfrm rot="16200000">
            <a:off x="3417098" y="3152138"/>
            <a:ext cx="421383" cy="87027"/>
            <a:chOff x="3397534" y="1910820"/>
            <a:chExt cx="421383" cy="87027"/>
          </a:xfrm>
        </p:grpSpPr>
        <p:cxnSp>
          <p:nvCxnSpPr>
            <p:cNvPr id="103" name="Straight Connector 102"/>
            <p:cNvCxnSpPr/>
            <p:nvPr/>
          </p:nvCxnSpPr>
          <p:spPr>
            <a:xfrm rot="5400000" flipV="1">
              <a:off x="3577424" y="1774445"/>
              <a:ext cx="0" cy="3597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31890" y="1910820"/>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p:cNvSpPr txBox="1"/>
          <p:nvPr/>
        </p:nvSpPr>
        <p:spPr>
          <a:xfrm>
            <a:off x="2785100" y="2384149"/>
            <a:ext cx="1555158" cy="597856"/>
          </a:xfrm>
          <a:prstGeom prst="rect">
            <a:avLst/>
          </a:prstGeom>
          <a:noFill/>
        </p:spPr>
        <p:txBody>
          <a:bodyPr wrap="square" rtlCol="0">
            <a:spAutoFit/>
          </a:bodyPr>
          <a:lstStyle/>
          <a:p>
            <a:r>
              <a:rPr lang="en-US" dirty="0" smtClean="0"/>
              <a:t>Other</a:t>
            </a:r>
          </a:p>
          <a:p>
            <a:r>
              <a:rPr lang="en-US" sz="1600" b="1" i="1" dirty="0" smtClean="0">
                <a:solidFill>
                  <a:srgbClr val="5B9BD5"/>
                </a:solidFill>
                <a:latin typeface="Calibri" panose="020F0502020204030204" pitchFamily="34" charset="0"/>
              </a:rPr>
              <a:t>Responses: 2</a:t>
            </a:r>
            <a:endParaRPr lang="en-US" sz="1600" b="1" i="1" dirty="0">
              <a:solidFill>
                <a:srgbClr val="5B9BD5"/>
              </a:solidFill>
              <a:latin typeface="Calibri" panose="020F0502020204030204" pitchFamily="34" charset="0"/>
            </a:endParaRPr>
          </a:p>
        </p:txBody>
      </p:sp>
      <p:sp>
        <p:nvSpPr>
          <p:cNvPr id="21" name="TextBox 20"/>
          <p:cNvSpPr txBox="1"/>
          <p:nvPr/>
        </p:nvSpPr>
        <p:spPr>
          <a:xfrm>
            <a:off x="5099079" y="2672079"/>
            <a:ext cx="2329803" cy="1129540"/>
          </a:xfrm>
          <a:prstGeom prst="rect">
            <a:avLst/>
          </a:prstGeom>
          <a:noFill/>
        </p:spPr>
        <p:txBody>
          <a:bodyPr wrap="square" rtlCol="0">
            <a:spAutoFit/>
          </a:bodyPr>
          <a:lstStyle/>
          <a:p>
            <a:r>
              <a:rPr lang="en-US" dirty="0"/>
              <a:t>Medical Science Liaison Manager/Director (or equivalent title</a:t>
            </a:r>
            <a:r>
              <a:rPr lang="en-US" dirty="0" smtClean="0"/>
              <a:t>)</a:t>
            </a:r>
          </a:p>
          <a:p>
            <a:r>
              <a:rPr lang="en-US" sz="1600" b="1" i="1" dirty="0" smtClean="0">
                <a:solidFill>
                  <a:srgbClr val="007FDE"/>
                </a:solidFill>
                <a:latin typeface="Calibri" panose="020F0502020204030204" pitchFamily="34" charset="0"/>
              </a:rPr>
              <a:t>Responses: 14</a:t>
            </a:r>
            <a:endParaRPr lang="en-US" sz="1600" b="1" i="1" dirty="0">
              <a:solidFill>
                <a:srgbClr val="007FDE"/>
              </a:solidFill>
              <a:latin typeface="Calibri" panose="020F0502020204030204" pitchFamily="34" charset="0"/>
            </a:endParaRPr>
          </a:p>
        </p:txBody>
      </p:sp>
      <p:sp>
        <p:nvSpPr>
          <p:cNvPr id="105" name="TextBox 104"/>
          <p:cNvSpPr txBox="1"/>
          <p:nvPr/>
        </p:nvSpPr>
        <p:spPr>
          <a:xfrm>
            <a:off x="2806276" y="3553537"/>
            <a:ext cx="773012" cy="253916"/>
          </a:xfrm>
          <a:prstGeom prst="rect">
            <a:avLst/>
          </a:prstGeom>
          <a:noFill/>
        </p:spPr>
        <p:txBody>
          <a:bodyPr wrap="square" rtlCol="0">
            <a:spAutoFit/>
          </a:bodyPr>
          <a:lstStyle>
            <a:defPPr>
              <a:defRPr lang="en-US"/>
            </a:defPPr>
            <a:lvl1pPr algn="ctr">
              <a:defRPr sz="1050" b="1">
                <a:solidFill>
                  <a:schemeClr val="bg1"/>
                </a:solidFill>
                <a:latin typeface="HelveticaNeueLT Std Blk" panose="020B0904020202020204" pitchFamily="34" charset="0"/>
              </a:defRPr>
            </a:lvl1pPr>
          </a:lstStyle>
          <a:p>
            <a:r>
              <a:rPr lang="en-US" dirty="0">
                <a:latin typeface="Calibri" panose="020F0502020204030204" pitchFamily="34" charset="0"/>
              </a:rPr>
              <a:t>4.2%</a:t>
            </a:r>
          </a:p>
        </p:txBody>
      </p:sp>
      <p:sp>
        <p:nvSpPr>
          <p:cNvPr id="107" name="TextBox 106"/>
          <p:cNvSpPr txBox="1"/>
          <p:nvPr/>
        </p:nvSpPr>
        <p:spPr>
          <a:xfrm>
            <a:off x="4330687" y="4222940"/>
            <a:ext cx="773012" cy="253916"/>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rPr>
              <a:t>29.2%</a:t>
            </a:r>
          </a:p>
        </p:txBody>
      </p:sp>
      <p:sp>
        <p:nvSpPr>
          <p:cNvPr id="108" name="TextBox 107"/>
          <p:cNvSpPr txBox="1"/>
          <p:nvPr/>
        </p:nvSpPr>
        <p:spPr>
          <a:xfrm>
            <a:off x="2963849" y="6072104"/>
            <a:ext cx="773012" cy="253916"/>
          </a:xfrm>
          <a:prstGeom prst="rect">
            <a:avLst/>
          </a:prstGeom>
          <a:noFill/>
        </p:spPr>
        <p:txBody>
          <a:bodyPr wrap="square" rtlCol="0">
            <a:spAutoFit/>
          </a:bodyPr>
          <a:lstStyle>
            <a:defPPr>
              <a:defRPr lang="en-US"/>
            </a:defPPr>
            <a:lvl1pPr algn="ctr">
              <a:defRPr sz="1050" b="1">
                <a:solidFill>
                  <a:schemeClr val="bg1"/>
                </a:solidFill>
                <a:latin typeface="HelveticaNeueLT Std Blk" panose="020B0904020202020204" pitchFamily="34" charset="0"/>
              </a:defRPr>
            </a:lvl1pPr>
          </a:lstStyle>
          <a:p>
            <a:r>
              <a:rPr lang="en-US" dirty="0">
                <a:latin typeface="Calibri" panose="020F0502020204030204" pitchFamily="34" charset="0"/>
              </a:rPr>
              <a:t>62.5%</a:t>
            </a:r>
          </a:p>
        </p:txBody>
      </p:sp>
      <p:sp>
        <p:nvSpPr>
          <p:cNvPr id="109" name="TextBox 108"/>
          <p:cNvSpPr txBox="1"/>
          <p:nvPr/>
        </p:nvSpPr>
        <p:spPr>
          <a:xfrm>
            <a:off x="3222928" y="3428814"/>
            <a:ext cx="773012" cy="253916"/>
          </a:xfrm>
          <a:prstGeom prst="rect">
            <a:avLst/>
          </a:prstGeom>
          <a:noFill/>
        </p:spPr>
        <p:txBody>
          <a:bodyPr wrap="square" rtlCol="0">
            <a:spAutoFit/>
          </a:bodyPr>
          <a:lstStyle/>
          <a:p>
            <a:pPr algn="ctr"/>
            <a:r>
              <a:rPr lang="en-US" sz="1050" b="1" dirty="0">
                <a:solidFill>
                  <a:schemeClr val="bg1"/>
                </a:solidFill>
                <a:latin typeface="Calibri" panose="020F0502020204030204" pitchFamily="34" charset="0"/>
              </a:rPr>
              <a:t>4.2%</a:t>
            </a:r>
          </a:p>
        </p:txBody>
      </p:sp>
      <p:pic>
        <p:nvPicPr>
          <p:cNvPr id="8" name="Picture 7"/>
          <p:cNvPicPr>
            <a:picLocks noChangeAspect="1"/>
          </p:cNvPicPr>
          <p:nvPr/>
        </p:nvPicPr>
        <p:blipFill>
          <a:blip r:embed="rId5"/>
          <a:stretch>
            <a:fillRect/>
          </a:stretch>
        </p:blipFill>
        <p:spPr>
          <a:xfrm>
            <a:off x="5368865" y="8133282"/>
            <a:ext cx="2164050" cy="1925117"/>
          </a:xfrm>
          <a:prstGeom prst="rect">
            <a:avLst/>
          </a:prstGeom>
        </p:spPr>
      </p:pic>
      <p:sp>
        <p:nvSpPr>
          <p:cNvPr id="112" name="Rectangle 10"/>
          <p:cNvSpPr>
            <a:spLocks noChangeArrowheads="1"/>
          </p:cNvSpPr>
          <p:nvPr/>
        </p:nvSpPr>
        <p:spPr bwMode="auto">
          <a:xfrm>
            <a:off x="1032755" y="7989702"/>
            <a:ext cx="3921732" cy="657424"/>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
          <p:cNvSpPr>
            <a:spLocks noChangeArrowheads="1"/>
          </p:cNvSpPr>
          <p:nvPr/>
        </p:nvSpPr>
        <p:spPr bwMode="auto">
          <a:xfrm>
            <a:off x="2284659" y="7488984"/>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ound Same Side Corner Rectangle 113"/>
          <p:cNvSpPr/>
          <p:nvPr/>
        </p:nvSpPr>
        <p:spPr>
          <a:xfrm>
            <a:off x="1032757" y="7383366"/>
            <a:ext cx="3921730"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032757" y="7595563"/>
            <a:ext cx="3921730" cy="1377718"/>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070341" y="7424041"/>
            <a:ext cx="2279569"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Other - Write In (Required)</a:t>
            </a:r>
          </a:p>
        </p:txBody>
      </p:sp>
      <p:sp>
        <p:nvSpPr>
          <p:cNvPr id="117" name="TextBox 116"/>
          <p:cNvSpPr txBox="1"/>
          <p:nvPr/>
        </p:nvSpPr>
        <p:spPr>
          <a:xfrm>
            <a:off x="1132332" y="8030698"/>
            <a:ext cx="2863608" cy="600164"/>
          </a:xfrm>
          <a:prstGeom prst="rect">
            <a:avLst/>
          </a:prstGeom>
          <a:noFill/>
        </p:spPr>
        <p:txBody>
          <a:bodyPr wrap="square" rtlCol="0">
            <a:spAutoFit/>
          </a:bodyPr>
          <a:lstStyle/>
          <a:p>
            <a:r>
              <a:rPr lang="en-US" sz="1100" dirty="0">
                <a:solidFill>
                  <a:srgbClr val="58595B"/>
                </a:solidFill>
                <a:latin typeface="Calibri" panose="020F0502020204030204" pitchFamily="34" charset="0"/>
              </a:rPr>
              <a:t>Step 1 </a:t>
            </a:r>
            <a:r>
              <a:rPr lang="en-US" sz="1100" dirty="0" err="1">
                <a:solidFill>
                  <a:srgbClr val="58595B"/>
                </a:solidFill>
                <a:latin typeface="Calibri" panose="020F0502020204030204" pitchFamily="34" charset="0"/>
              </a:rPr>
              <a:t>msl</a:t>
            </a:r>
            <a:r>
              <a:rPr lang="en-US" sz="1100" dirty="0">
                <a:solidFill>
                  <a:srgbClr val="58595B"/>
                </a:solidFill>
                <a:latin typeface="Calibri" panose="020F0502020204030204" pitchFamily="34" charset="0"/>
              </a:rPr>
              <a:t> after 2-3 years MSL Senior after 3 years MSL lead, champion or manager MSL by </a:t>
            </a:r>
            <a:r>
              <a:rPr lang="en-US" sz="1100" dirty="0" err="1">
                <a:solidFill>
                  <a:srgbClr val="58595B"/>
                </a:solidFill>
                <a:latin typeface="Calibri" panose="020F0502020204030204" pitchFamily="34" charset="0"/>
              </a:rPr>
              <a:t>terapeutic</a:t>
            </a:r>
            <a:r>
              <a:rPr lang="en-US" sz="1100" dirty="0">
                <a:solidFill>
                  <a:srgbClr val="58595B"/>
                </a:solidFill>
                <a:latin typeface="Calibri" panose="020F0502020204030204" pitchFamily="34" charset="0"/>
              </a:rPr>
              <a:t> area</a:t>
            </a:r>
            <a:endParaRPr lang="en-US" sz="1050" b="1" i="1" dirty="0">
              <a:solidFill>
                <a:srgbClr val="1C75BC"/>
              </a:solidFill>
              <a:latin typeface="Calibri" panose="020F0502020204030204" pitchFamily="34" charset="0"/>
            </a:endParaRPr>
          </a:p>
        </p:txBody>
      </p:sp>
      <p:sp>
        <p:nvSpPr>
          <p:cNvPr id="121" name="TextBox 120"/>
          <p:cNvSpPr txBox="1"/>
          <p:nvPr/>
        </p:nvSpPr>
        <p:spPr>
          <a:xfrm>
            <a:off x="4431911" y="771374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24" name="TextBox 123"/>
          <p:cNvSpPr txBox="1"/>
          <p:nvPr/>
        </p:nvSpPr>
        <p:spPr>
          <a:xfrm>
            <a:off x="1132332" y="7713740"/>
            <a:ext cx="2015090" cy="261610"/>
          </a:xfrm>
          <a:prstGeom prst="rect">
            <a:avLst/>
          </a:prstGeom>
          <a:noFill/>
        </p:spPr>
        <p:txBody>
          <a:bodyPr wrap="square" rtlCol="0">
            <a:spAutoFit/>
          </a:bodyPr>
          <a:lstStyle/>
          <a:p>
            <a:r>
              <a:rPr lang="en-US" sz="1100" dirty="0">
                <a:solidFill>
                  <a:srgbClr val="58595B"/>
                </a:solidFill>
                <a:latin typeface="Calibri" panose="020F0502020204030204" pitchFamily="34" charset="0"/>
              </a:rPr>
              <a:t>Senior MSL / </a:t>
            </a:r>
            <a:r>
              <a:rPr lang="en-US" sz="1100" dirty="0" smtClean="0">
                <a:solidFill>
                  <a:srgbClr val="58595B"/>
                </a:solidFill>
                <a:latin typeface="Calibri" panose="020F0502020204030204" pitchFamily="34" charset="0"/>
              </a:rPr>
              <a:t>Team </a:t>
            </a:r>
            <a:r>
              <a:rPr lang="en-US" sz="1100" dirty="0">
                <a:solidFill>
                  <a:srgbClr val="58595B"/>
                </a:solidFill>
                <a:latin typeface="Calibri" panose="020F0502020204030204" pitchFamily="34" charset="0"/>
              </a:rPr>
              <a:t>Leader</a:t>
            </a:r>
            <a:endParaRPr lang="en-US" sz="1050" b="1" i="1" dirty="0">
              <a:solidFill>
                <a:srgbClr val="1C75BC"/>
              </a:solidFill>
              <a:latin typeface="Calibri" panose="020F0502020204030204" pitchFamily="34" charset="0"/>
            </a:endParaRPr>
          </a:p>
        </p:txBody>
      </p:sp>
      <p:sp>
        <p:nvSpPr>
          <p:cNvPr id="126" name="TextBox 125"/>
          <p:cNvSpPr txBox="1"/>
          <p:nvPr/>
        </p:nvSpPr>
        <p:spPr>
          <a:xfrm>
            <a:off x="1132332" y="8688122"/>
            <a:ext cx="605028" cy="261610"/>
          </a:xfrm>
          <a:prstGeom prst="rect">
            <a:avLst/>
          </a:prstGeom>
          <a:noFill/>
        </p:spPr>
        <p:txBody>
          <a:bodyPr wrap="square" rtlCol="0">
            <a:spAutoFit/>
          </a:bodyPr>
          <a:lstStyle/>
          <a:p>
            <a:r>
              <a:rPr lang="en-US" sz="1100" dirty="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27" name="TextBox 126"/>
          <p:cNvSpPr txBox="1"/>
          <p:nvPr/>
        </p:nvSpPr>
        <p:spPr>
          <a:xfrm>
            <a:off x="4431911" y="817755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28" name="TextBox 127"/>
          <p:cNvSpPr txBox="1"/>
          <p:nvPr/>
        </p:nvSpPr>
        <p:spPr>
          <a:xfrm>
            <a:off x="4431911" y="8683165"/>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12" name="Slide Number Placeholder 11"/>
          <p:cNvSpPr>
            <a:spLocks noGrp="1"/>
          </p:cNvSpPr>
          <p:nvPr>
            <p:ph type="sldNum" sz="quarter" idx="12"/>
          </p:nvPr>
        </p:nvSpPr>
        <p:spPr/>
        <p:txBody>
          <a:bodyPr/>
          <a:lstStyle/>
          <a:p>
            <a:fld id="{59C337B2-FF8D-48F9-B2E0-2BD7AC1D0630}" type="slidenum">
              <a:rPr lang="en-US" smtClean="0"/>
              <a:pPr/>
              <a:t>19</a:t>
            </a:fld>
            <a:endParaRPr lang="en-US"/>
          </a:p>
        </p:txBody>
      </p:sp>
    </p:spTree>
    <p:extLst>
      <p:ext uri="{BB962C8B-B14F-4D97-AF65-F5344CB8AC3E}">
        <p14:creationId xmlns:p14="http://schemas.microsoft.com/office/powerpoint/2010/main" val="208653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986" y="1080290"/>
            <a:ext cx="6219972" cy="707886"/>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ARE YOU WORKING IN A LIFE SCIENCE COMPANY</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OR A RECRUITMENT AGENCY?</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pic>
        <p:nvPicPr>
          <p:cNvPr id="21" name="Picture 20"/>
          <p:cNvPicPr>
            <a:picLocks noChangeAspect="1"/>
          </p:cNvPicPr>
          <p:nvPr/>
        </p:nvPicPr>
        <p:blipFill>
          <a:blip r:embed="rId3"/>
          <a:stretch>
            <a:fillRect/>
          </a:stretch>
        </p:blipFill>
        <p:spPr>
          <a:xfrm>
            <a:off x="447675" y="6030900"/>
            <a:ext cx="2823750" cy="4027500"/>
          </a:xfrm>
          <a:prstGeom prst="rect">
            <a:avLst/>
          </a:prstGeom>
        </p:spPr>
      </p:pic>
      <p:grpSp>
        <p:nvGrpSpPr>
          <p:cNvPr id="37" name="Group 36"/>
          <p:cNvGrpSpPr/>
          <p:nvPr/>
        </p:nvGrpSpPr>
        <p:grpSpPr>
          <a:xfrm>
            <a:off x="1369823" y="2986311"/>
            <a:ext cx="5936015" cy="4058758"/>
            <a:chOff x="1369823" y="2986311"/>
            <a:chExt cx="5936015" cy="4058758"/>
          </a:xfrm>
        </p:grpSpPr>
        <p:sp>
          <p:nvSpPr>
            <p:cNvPr id="36" name="Oval 35"/>
            <p:cNvSpPr/>
            <p:nvPr/>
          </p:nvSpPr>
          <p:spPr>
            <a:xfrm>
              <a:off x="2154914" y="3122123"/>
              <a:ext cx="3922946" cy="3922946"/>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aphicFrame>
          <p:nvGraphicFramePr>
            <p:cNvPr id="28" name="Chart 27"/>
            <p:cNvGraphicFramePr/>
            <p:nvPr>
              <p:extLst>
                <p:ext uri="{D42A27DB-BD31-4B8C-83A1-F6EECF244321}">
                  <p14:modId xmlns:p14="http://schemas.microsoft.com/office/powerpoint/2010/main" val="4062013090"/>
                </p:ext>
              </p:extLst>
            </p:nvPr>
          </p:nvGraphicFramePr>
          <p:xfrm>
            <a:off x="1369823" y="2986311"/>
            <a:ext cx="5936015" cy="3957343"/>
          </p:xfrm>
          <a:graphic>
            <a:graphicData uri="http://schemas.openxmlformats.org/drawingml/2006/chart">
              <c:chart xmlns:c="http://schemas.openxmlformats.org/drawingml/2006/chart" xmlns:r="http://schemas.openxmlformats.org/officeDocument/2006/relationships" r:id="rId4"/>
            </a:graphicData>
          </a:graphic>
        </p:graphicFrame>
      </p:grpSp>
      <p:pic>
        <p:nvPicPr>
          <p:cNvPr id="15" name="Picture 14"/>
          <p:cNvPicPr>
            <a:picLocks noChangeAspect="1"/>
          </p:cNvPicPr>
          <p:nvPr/>
        </p:nvPicPr>
        <p:blipFill>
          <a:blip r:embed="rId5"/>
          <a:stretch>
            <a:fillRect/>
          </a:stretch>
        </p:blipFill>
        <p:spPr>
          <a:xfrm>
            <a:off x="4242938" y="6917972"/>
            <a:ext cx="1226250" cy="562500"/>
          </a:xfrm>
          <a:prstGeom prst="rect">
            <a:avLst/>
          </a:prstGeom>
        </p:spPr>
      </p:pic>
      <p:sp>
        <p:nvSpPr>
          <p:cNvPr id="20" name="TextBox 19"/>
          <p:cNvSpPr txBox="1"/>
          <p:nvPr/>
        </p:nvSpPr>
        <p:spPr>
          <a:xfrm>
            <a:off x="5505315" y="7145036"/>
            <a:ext cx="1705245" cy="857158"/>
          </a:xfrm>
          <a:prstGeom prst="rect">
            <a:avLst/>
          </a:prstGeom>
          <a:noFill/>
        </p:spPr>
        <p:txBody>
          <a:bodyPr wrap="square" rtlCol="0">
            <a:spAutoFit/>
          </a:bodyPr>
          <a:lstStyle/>
          <a:p>
            <a:r>
              <a:rPr lang="en-US" dirty="0">
                <a:solidFill>
                  <a:srgbClr val="58595B"/>
                </a:solidFill>
                <a:latin typeface="Calibri" panose="020F0502020204030204" pitchFamily="34" charset="0"/>
              </a:rPr>
              <a:t>Life Science</a:t>
            </a:r>
          </a:p>
          <a:p>
            <a:r>
              <a:rPr lang="en-US" dirty="0">
                <a:solidFill>
                  <a:srgbClr val="58595B"/>
                </a:solidFill>
                <a:latin typeface="Calibri" panose="020F0502020204030204" pitchFamily="34" charset="0"/>
              </a:rPr>
              <a:t>Company</a:t>
            </a:r>
          </a:p>
          <a:p>
            <a:r>
              <a:rPr lang="en-US" sz="1600" b="1" i="1" dirty="0">
                <a:solidFill>
                  <a:srgbClr val="1C75BC"/>
                </a:solidFill>
                <a:latin typeface="Calibri" panose="020F0502020204030204" pitchFamily="34" charset="0"/>
              </a:rPr>
              <a:t>Responses: 40</a:t>
            </a:r>
          </a:p>
        </p:txBody>
      </p:sp>
      <p:pic>
        <p:nvPicPr>
          <p:cNvPr id="18" name="Picture 17"/>
          <p:cNvPicPr>
            <a:picLocks noChangeAspect="1"/>
          </p:cNvPicPr>
          <p:nvPr/>
        </p:nvPicPr>
        <p:blipFill>
          <a:blip r:embed="rId6"/>
          <a:stretch>
            <a:fillRect/>
          </a:stretch>
        </p:blipFill>
        <p:spPr>
          <a:xfrm>
            <a:off x="5954208" y="6249583"/>
            <a:ext cx="888750" cy="888750"/>
          </a:xfrm>
          <a:prstGeom prst="rect">
            <a:avLst/>
          </a:prstGeom>
        </p:spPr>
      </p:pic>
      <p:sp>
        <p:nvSpPr>
          <p:cNvPr id="12" name="TextBox 11"/>
          <p:cNvSpPr txBox="1"/>
          <p:nvPr/>
        </p:nvSpPr>
        <p:spPr>
          <a:xfrm>
            <a:off x="926936" y="3141225"/>
            <a:ext cx="1635289" cy="857158"/>
          </a:xfrm>
          <a:prstGeom prst="rect">
            <a:avLst/>
          </a:prstGeom>
          <a:noFill/>
        </p:spPr>
        <p:txBody>
          <a:bodyPr wrap="square" rtlCol="0">
            <a:spAutoFit/>
          </a:bodyPr>
          <a:lstStyle/>
          <a:p>
            <a:r>
              <a:rPr lang="en-US" dirty="0" smtClean="0">
                <a:solidFill>
                  <a:srgbClr val="58595B"/>
                </a:solidFill>
                <a:latin typeface="Calibri" panose="020F0502020204030204" pitchFamily="34" charset="0"/>
              </a:rPr>
              <a:t>Recruitment</a:t>
            </a:r>
          </a:p>
          <a:p>
            <a:r>
              <a:rPr lang="en-US" dirty="0" smtClean="0">
                <a:solidFill>
                  <a:srgbClr val="58595B"/>
                </a:solidFill>
                <a:latin typeface="Calibri" panose="020F0502020204030204" pitchFamily="34" charset="0"/>
              </a:rPr>
              <a:t>Agency</a:t>
            </a:r>
          </a:p>
          <a:p>
            <a:r>
              <a:rPr lang="en-US" sz="1600" b="1" i="1" dirty="0">
                <a:solidFill>
                  <a:srgbClr val="F26228"/>
                </a:solidFill>
                <a:latin typeface="Calibri" panose="020F0502020204030204" pitchFamily="34" charset="0"/>
              </a:rPr>
              <a:t>Responses: 8</a:t>
            </a:r>
          </a:p>
        </p:txBody>
      </p:sp>
      <p:pic>
        <p:nvPicPr>
          <p:cNvPr id="13" name="Picture 12"/>
          <p:cNvPicPr>
            <a:picLocks noChangeAspect="1"/>
          </p:cNvPicPr>
          <p:nvPr/>
        </p:nvPicPr>
        <p:blipFill>
          <a:blip r:embed="rId7"/>
          <a:stretch>
            <a:fillRect/>
          </a:stretch>
        </p:blipFill>
        <p:spPr>
          <a:xfrm>
            <a:off x="2220595" y="3295094"/>
            <a:ext cx="1215000" cy="281250"/>
          </a:xfrm>
          <a:prstGeom prst="rect">
            <a:avLst/>
          </a:prstGeom>
        </p:spPr>
      </p:pic>
      <p:pic>
        <p:nvPicPr>
          <p:cNvPr id="14" name="Picture 13"/>
          <p:cNvPicPr>
            <a:picLocks noChangeAspect="1"/>
          </p:cNvPicPr>
          <p:nvPr/>
        </p:nvPicPr>
        <p:blipFill>
          <a:blip r:embed="rId8"/>
          <a:stretch>
            <a:fillRect/>
          </a:stretch>
        </p:blipFill>
        <p:spPr>
          <a:xfrm>
            <a:off x="1029894" y="2407043"/>
            <a:ext cx="956250" cy="776250"/>
          </a:xfrm>
          <a:prstGeom prst="rect">
            <a:avLst/>
          </a:prstGeom>
        </p:spPr>
      </p:pic>
      <p:sp>
        <p:nvSpPr>
          <p:cNvPr id="38" name="TextBox 37"/>
          <p:cNvSpPr txBox="1"/>
          <p:nvPr/>
        </p:nvSpPr>
        <p:spPr>
          <a:xfrm>
            <a:off x="2980983" y="3822565"/>
            <a:ext cx="909223" cy="351635"/>
          </a:xfrm>
          <a:prstGeom prst="rect">
            <a:avLst/>
          </a:prstGeom>
          <a:noFill/>
        </p:spPr>
        <p:txBody>
          <a:bodyPr wrap="none" rtlCol="0">
            <a:spAutoFit/>
          </a:bodyPr>
          <a:lstStyle/>
          <a:p>
            <a:r>
              <a:rPr lang="en-US" b="1" dirty="0" smtClean="0">
                <a:solidFill>
                  <a:schemeClr val="bg1"/>
                </a:solidFill>
                <a:latin typeface="Lato" panose="020F0502020204030203" pitchFamily="34" charset="0"/>
                <a:ea typeface="Lato" panose="020F0502020204030203" pitchFamily="34" charset="0"/>
                <a:cs typeface="Lato" panose="020F0502020204030203" pitchFamily="34" charset="0"/>
              </a:rPr>
              <a:t>16.70%</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4" name="TextBox 43"/>
          <p:cNvSpPr txBox="1"/>
          <p:nvPr/>
        </p:nvSpPr>
        <p:spPr>
          <a:xfrm>
            <a:off x="4173906" y="5958837"/>
            <a:ext cx="912429" cy="351635"/>
          </a:xfrm>
          <a:prstGeom prst="rect">
            <a:avLst/>
          </a:prstGeom>
          <a:noFill/>
        </p:spPr>
        <p:txBody>
          <a:bodyPr wrap="none" rtlCol="0">
            <a:spAutoFit/>
          </a:bodyPr>
          <a:lstStyle/>
          <a:p>
            <a:r>
              <a:rPr lang="en-US" b="1" dirty="0" smtClean="0">
                <a:solidFill>
                  <a:schemeClr val="bg1"/>
                </a:solidFill>
                <a:latin typeface="Lato" panose="020F0502020204030203" pitchFamily="34" charset="0"/>
                <a:ea typeface="Lato" panose="020F0502020204030203" pitchFamily="34" charset="0"/>
                <a:cs typeface="Lato" panose="020F0502020204030203" pitchFamily="34" charset="0"/>
              </a:rPr>
              <a:t>83.30%</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8" name="Oval 47"/>
          <p:cNvSpPr/>
          <p:nvPr/>
        </p:nvSpPr>
        <p:spPr>
          <a:xfrm>
            <a:off x="3435594" y="4403480"/>
            <a:ext cx="1376812" cy="137681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 name="Slide Number Placeholder 1"/>
          <p:cNvSpPr>
            <a:spLocks noGrp="1"/>
          </p:cNvSpPr>
          <p:nvPr>
            <p:ph type="sldNum" sz="quarter" idx="12"/>
          </p:nvPr>
        </p:nvSpPr>
        <p:spPr/>
        <p:txBody>
          <a:bodyPr/>
          <a:lstStyle/>
          <a:p>
            <a:fld id="{59C337B2-FF8D-48F9-B2E0-2BD7AC1D0630}" type="slidenum">
              <a:rPr lang="en-US" smtClean="0"/>
              <a:pPr/>
              <a:t>2</a:t>
            </a:fld>
            <a:endParaRPr lang="en-US"/>
          </a:p>
        </p:txBody>
      </p:sp>
    </p:spTree>
    <p:extLst>
      <p:ext uri="{BB962C8B-B14F-4D97-AF65-F5344CB8AC3E}">
        <p14:creationId xmlns:p14="http://schemas.microsoft.com/office/powerpoint/2010/main" val="411469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986" y="1080290"/>
            <a:ext cx="4846198" cy="400110"/>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IS YOUR COMPANY INDUSTRY?</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7" name="Oval 26"/>
          <p:cNvSpPr/>
          <p:nvPr/>
        </p:nvSpPr>
        <p:spPr>
          <a:xfrm>
            <a:off x="2042625" y="2842259"/>
            <a:ext cx="4053841" cy="4053841"/>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41" name="Chart 40"/>
          <p:cNvGraphicFramePr/>
          <p:nvPr>
            <p:extLst>
              <p:ext uri="{D42A27DB-BD31-4B8C-83A1-F6EECF244321}">
                <p14:modId xmlns:p14="http://schemas.microsoft.com/office/powerpoint/2010/main" val="1346440222"/>
              </p:ext>
            </p:extLst>
          </p:nvPr>
        </p:nvGraphicFramePr>
        <p:xfrm>
          <a:off x="951703" y="2795168"/>
          <a:ext cx="6218918" cy="4145945"/>
        </p:xfrm>
        <a:graphic>
          <a:graphicData uri="http://schemas.openxmlformats.org/drawingml/2006/chart">
            <c:chart xmlns:c="http://schemas.openxmlformats.org/drawingml/2006/chart" xmlns:r="http://schemas.openxmlformats.org/officeDocument/2006/relationships" r:id="rId3"/>
          </a:graphicData>
        </a:graphic>
      </p:graphicFrame>
      <p:sp>
        <p:nvSpPr>
          <p:cNvPr id="59" name="Oval 58"/>
          <p:cNvSpPr/>
          <p:nvPr/>
        </p:nvSpPr>
        <p:spPr>
          <a:xfrm>
            <a:off x="3410195" y="4110319"/>
            <a:ext cx="1376812" cy="137681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TextBox 11"/>
          <p:cNvSpPr txBox="1"/>
          <p:nvPr/>
        </p:nvSpPr>
        <p:spPr>
          <a:xfrm>
            <a:off x="641714" y="3141225"/>
            <a:ext cx="1676773"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Biotechnology</a:t>
            </a:r>
          </a:p>
          <a:p>
            <a:r>
              <a:rPr lang="en-US" sz="1600" b="1" i="1" dirty="0" smtClean="0">
                <a:solidFill>
                  <a:srgbClr val="F26228"/>
                </a:solidFill>
                <a:latin typeface="Calibri" panose="020F0502020204030204" pitchFamily="34" charset="0"/>
              </a:rPr>
              <a:t>Responses: 5</a:t>
            </a:r>
            <a:endParaRPr lang="en-US" sz="1600" b="1" i="1" dirty="0">
              <a:solidFill>
                <a:srgbClr val="F26228"/>
              </a:solidFill>
              <a:latin typeface="Calibri" panose="020F0502020204030204" pitchFamily="34" charset="0"/>
            </a:endParaRPr>
          </a:p>
        </p:txBody>
      </p:sp>
      <p:pic>
        <p:nvPicPr>
          <p:cNvPr id="13" name="Picture 12"/>
          <p:cNvPicPr>
            <a:picLocks noChangeAspect="1"/>
          </p:cNvPicPr>
          <p:nvPr/>
        </p:nvPicPr>
        <p:blipFill>
          <a:blip r:embed="rId4"/>
          <a:stretch>
            <a:fillRect/>
          </a:stretch>
        </p:blipFill>
        <p:spPr>
          <a:xfrm>
            <a:off x="2195195" y="3285300"/>
            <a:ext cx="1215000" cy="281250"/>
          </a:xfrm>
          <a:prstGeom prst="rect">
            <a:avLst/>
          </a:prstGeom>
        </p:spPr>
      </p:pic>
      <p:pic>
        <p:nvPicPr>
          <p:cNvPr id="22" name="Picture 21"/>
          <p:cNvPicPr>
            <a:picLocks noChangeAspect="1"/>
          </p:cNvPicPr>
          <p:nvPr/>
        </p:nvPicPr>
        <p:blipFill>
          <a:blip r:embed="rId5"/>
          <a:stretch>
            <a:fillRect/>
          </a:stretch>
        </p:blipFill>
        <p:spPr>
          <a:xfrm>
            <a:off x="888657" y="2146361"/>
            <a:ext cx="1023750" cy="1023750"/>
          </a:xfrm>
          <a:prstGeom prst="rect">
            <a:avLst/>
          </a:prstGeom>
        </p:spPr>
      </p:pic>
      <p:sp>
        <p:nvSpPr>
          <p:cNvPr id="19" name="TextBox 18"/>
          <p:cNvSpPr txBox="1"/>
          <p:nvPr/>
        </p:nvSpPr>
        <p:spPr>
          <a:xfrm>
            <a:off x="5137348" y="2660938"/>
            <a:ext cx="1661074" cy="597856"/>
          </a:xfrm>
          <a:prstGeom prst="rect">
            <a:avLst/>
          </a:prstGeom>
          <a:noFill/>
        </p:spPr>
        <p:txBody>
          <a:bodyPr wrap="square" rtlCol="0">
            <a:spAutoFit/>
          </a:bodyPr>
          <a:lstStyle/>
          <a:p>
            <a:r>
              <a:rPr lang="en-US" dirty="0">
                <a:solidFill>
                  <a:srgbClr val="58595B"/>
                </a:solidFill>
                <a:latin typeface="Calibri" panose="020F0502020204030204" pitchFamily="34" charset="0"/>
              </a:rPr>
              <a:t>Biotechnology</a:t>
            </a:r>
          </a:p>
          <a:p>
            <a:r>
              <a:rPr lang="en-US" sz="1600" b="1" i="1" dirty="0" smtClean="0">
                <a:solidFill>
                  <a:srgbClr val="616DAA"/>
                </a:solidFill>
                <a:latin typeface="Calibri" panose="020F0502020204030204" pitchFamily="34" charset="0"/>
              </a:rPr>
              <a:t>Responses</a:t>
            </a:r>
            <a:r>
              <a:rPr lang="en-US" sz="1600" b="1" i="1" dirty="0">
                <a:solidFill>
                  <a:srgbClr val="616DAA"/>
                </a:solidFill>
                <a:latin typeface="Calibri" panose="020F0502020204030204" pitchFamily="34" charset="0"/>
              </a:rPr>
              <a:t>: 5</a:t>
            </a:r>
          </a:p>
        </p:txBody>
      </p:sp>
      <p:pic>
        <p:nvPicPr>
          <p:cNvPr id="4" name="Picture 3"/>
          <p:cNvPicPr>
            <a:picLocks noChangeAspect="1"/>
          </p:cNvPicPr>
          <p:nvPr/>
        </p:nvPicPr>
        <p:blipFill>
          <a:blip r:embed="rId6"/>
          <a:stretch>
            <a:fillRect/>
          </a:stretch>
        </p:blipFill>
        <p:spPr>
          <a:xfrm>
            <a:off x="3724650" y="2795168"/>
            <a:ext cx="1237500" cy="438750"/>
          </a:xfrm>
          <a:prstGeom prst="rect">
            <a:avLst/>
          </a:prstGeom>
        </p:spPr>
      </p:pic>
      <p:sp>
        <p:nvSpPr>
          <p:cNvPr id="24" name="AutoShape 4"/>
          <p:cNvSpPr>
            <a:spLocks noChangeAspect="1" noChangeArrowheads="1" noTextEdit="1"/>
          </p:cNvSpPr>
          <p:nvPr/>
        </p:nvSpPr>
        <p:spPr bwMode="auto">
          <a:xfrm>
            <a:off x="5159375" y="2125663"/>
            <a:ext cx="619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DAA"/>
              </a:solidFill>
            </a:endParaRPr>
          </a:p>
        </p:txBody>
      </p:sp>
      <p:sp>
        <p:nvSpPr>
          <p:cNvPr id="25" name="Freeform 6"/>
          <p:cNvSpPr>
            <a:spLocks/>
          </p:cNvSpPr>
          <p:nvPr/>
        </p:nvSpPr>
        <p:spPr bwMode="auto">
          <a:xfrm>
            <a:off x="5589722" y="2125663"/>
            <a:ext cx="615950" cy="565150"/>
          </a:xfrm>
          <a:custGeom>
            <a:avLst/>
            <a:gdLst>
              <a:gd name="T0" fmla="*/ 161 w 161"/>
              <a:gd name="T1" fmla="*/ 52 h 148"/>
              <a:gd name="T2" fmla="*/ 154 w 161"/>
              <a:gd name="T3" fmla="*/ 92 h 148"/>
              <a:gd name="T4" fmla="*/ 148 w 161"/>
              <a:gd name="T5" fmla="*/ 97 h 148"/>
              <a:gd name="T6" fmla="*/ 106 w 161"/>
              <a:gd name="T7" fmla="*/ 97 h 148"/>
              <a:gd name="T8" fmla="*/ 101 w 161"/>
              <a:gd name="T9" fmla="*/ 102 h 148"/>
              <a:gd name="T10" fmla="*/ 94 w 161"/>
              <a:gd name="T11" fmla="*/ 143 h 148"/>
              <a:gd name="T12" fmla="*/ 88 w 161"/>
              <a:gd name="T13" fmla="*/ 148 h 148"/>
              <a:gd name="T14" fmla="*/ 47 w 161"/>
              <a:gd name="T15" fmla="*/ 147 h 148"/>
              <a:gd name="T16" fmla="*/ 43 w 161"/>
              <a:gd name="T17" fmla="*/ 142 h 148"/>
              <a:gd name="T18" fmla="*/ 50 w 161"/>
              <a:gd name="T19" fmla="*/ 102 h 148"/>
              <a:gd name="T20" fmla="*/ 46 w 161"/>
              <a:gd name="T21" fmla="*/ 97 h 148"/>
              <a:gd name="T22" fmla="*/ 4 w 161"/>
              <a:gd name="T23" fmla="*/ 97 h 148"/>
              <a:gd name="T24" fmla="*/ 1 w 161"/>
              <a:gd name="T25" fmla="*/ 92 h 148"/>
              <a:gd name="T26" fmla="*/ 8 w 161"/>
              <a:gd name="T27" fmla="*/ 52 h 148"/>
              <a:gd name="T28" fmla="*/ 13 w 161"/>
              <a:gd name="T29" fmla="*/ 48 h 148"/>
              <a:gd name="T30" fmla="*/ 55 w 161"/>
              <a:gd name="T31" fmla="*/ 48 h 148"/>
              <a:gd name="T32" fmla="*/ 60 w 161"/>
              <a:gd name="T33" fmla="*/ 43 h 148"/>
              <a:gd name="T34" fmla="*/ 67 w 161"/>
              <a:gd name="T35" fmla="*/ 5 h 148"/>
              <a:gd name="T36" fmla="*/ 72 w 161"/>
              <a:gd name="T37" fmla="*/ 0 h 148"/>
              <a:gd name="T38" fmla="*/ 114 w 161"/>
              <a:gd name="T39" fmla="*/ 0 h 148"/>
              <a:gd name="T40" fmla="*/ 118 w 161"/>
              <a:gd name="T41" fmla="*/ 5 h 148"/>
              <a:gd name="T42" fmla="*/ 111 w 161"/>
              <a:gd name="T43" fmla="*/ 43 h 148"/>
              <a:gd name="T44" fmla="*/ 115 w 161"/>
              <a:gd name="T45" fmla="*/ 48 h 148"/>
              <a:gd name="T46" fmla="*/ 157 w 161"/>
              <a:gd name="T47" fmla="*/ 48 h 148"/>
              <a:gd name="T48" fmla="*/ 161 w 161"/>
              <a:gd name="T49" fmla="*/ 5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48">
                <a:moveTo>
                  <a:pt x="161" y="52"/>
                </a:moveTo>
                <a:cubicBezTo>
                  <a:pt x="154" y="92"/>
                  <a:pt x="154" y="92"/>
                  <a:pt x="154" y="92"/>
                </a:cubicBezTo>
                <a:cubicBezTo>
                  <a:pt x="153" y="95"/>
                  <a:pt x="151" y="97"/>
                  <a:pt x="148" y="97"/>
                </a:cubicBezTo>
                <a:cubicBezTo>
                  <a:pt x="106" y="97"/>
                  <a:pt x="106" y="97"/>
                  <a:pt x="106" y="97"/>
                </a:cubicBezTo>
                <a:cubicBezTo>
                  <a:pt x="104" y="97"/>
                  <a:pt x="101" y="99"/>
                  <a:pt x="101" y="102"/>
                </a:cubicBezTo>
                <a:cubicBezTo>
                  <a:pt x="94" y="143"/>
                  <a:pt x="94" y="143"/>
                  <a:pt x="94" y="143"/>
                </a:cubicBezTo>
                <a:cubicBezTo>
                  <a:pt x="93" y="145"/>
                  <a:pt x="91" y="148"/>
                  <a:pt x="88" y="148"/>
                </a:cubicBezTo>
                <a:cubicBezTo>
                  <a:pt x="47" y="147"/>
                  <a:pt x="47" y="147"/>
                  <a:pt x="47" y="147"/>
                </a:cubicBezTo>
                <a:cubicBezTo>
                  <a:pt x="44" y="147"/>
                  <a:pt x="42" y="145"/>
                  <a:pt x="43" y="142"/>
                </a:cubicBezTo>
                <a:cubicBezTo>
                  <a:pt x="50" y="102"/>
                  <a:pt x="50" y="102"/>
                  <a:pt x="50" y="102"/>
                </a:cubicBezTo>
                <a:cubicBezTo>
                  <a:pt x="50" y="99"/>
                  <a:pt x="48" y="97"/>
                  <a:pt x="46" y="97"/>
                </a:cubicBezTo>
                <a:cubicBezTo>
                  <a:pt x="4" y="97"/>
                  <a:pt x="4" y="97"/>
                  <a:pt x="4" y="97"/>
                </a:cubicBezTo>
                <a:cubicBezTo>
                  <a:pt x="2" y="97"/>
                  <a:pt x="0" y="95"/>
                  <a:pt x="1" y="92"/>
                </a:cubicBezTo>
                <a:cubicBezTo>
                  <a:pt x="8" y="52"/>
                  <a:pt x="8" y="52"/>
                  <a:pt x="8" y="52"/>
                </a:cubicBezTo>
                <a:cubicBezTo>
                  <a:pt x="8" y="50"/>
                  <a:pt x="11" y="48"/>
                  <a:pt x="13" y="48"/>
                </a:cubicBezTo>
                <a:cubicBezTo>
                  <a:pt x="55" y="48"/>
                  <a:pt x="55" y="48"/>
                  <a:pt x="55" y="48"/>
                </a:cubicBezTo>
                <a:cubicBezTo>
                  <a:pt x="57" y="48"/>
                  <a:pt x="60" y="46"/>
                  <a:pt x="60" y="43"/>
                </a:cubicBezTo>
                <a:cubicBezTo>
                  <a:pt x="67" y="5"/>
                  <a:pt x="67" y="5"/>
                  <a:pt x="67" y="5"/>
                </a:cubicBezTo>
                <a:cubicBezTo>
                  <a:pt x="67" y="2"/>
                  <a:pt x="70" y="0"/>
                  <a:pt x="72" y="0"/>
                </a:cubicBezTo>
                <a:cubicBezTo>
                  <a:pt x="114" y="0"/>
                  <a:pt x="114" y="0"/>
                  <a:pt x="114" y="0"/>
                </a:cubicBezTo>
                <a:cubicBezTo>
                  <a:pt x="117" y="0"/>
                  <a:pt x="119" y="2"/>
                  <a:pt x="118" y="5"/>
                </a:cubicBezTo>
                <a:cubicBezTo>
                  <a:pt x="111" y="43"/>
                  <a:pt x="111" y="43"/>
                  <a:pt x="111" y="43"/>
                </a:cubicBezTo>
                <a:cubicBezTo>
                  <a:pt x="111" y="46"/>
                  <a:pt x="113" y="48"/>
                  <a:pt x="115" y="48"/>
                </a:cubicBezTo>
                <a:cubicBezTo>
                  <a:pt x="157" y="48"/>
                  <a:pt x="157" y="48"/>
                  <a:pt x="157" y="48"/>
                </a:cubicBezTo>
                <a:cubicBezTo>
                  <a:pt x="159" y="48"/>
                  <a:pt x="161" y="50"/>
                  <a:pt x="161" y="52"/>
                </a:cubicBezTo>
                <a:close/>
              </a:path>
            </a:pathLst>
          </a:custGeom>
          <a:solidFill>
            <a:srgbClr val="ED2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5410854" y="7198033"/>
            <a:ext cx="1809095" cy="597856"/>
          </a:xfrm>
          <a:prstGeom prst="rect">
            <a:avLst/>
          </a:prstGeom>
          <a:noFill/>
        </p:spPr>
        <p:txBody>
          <a:bodyPr wrap="square" rtlCol="0">
            <a:spAutoFit/>
          </a:bodyPr>
          <a:lstStyle/>
          <a:p>
            <a:r>
              <a:rPr lang="en-US" dirty="0">
                <a:solidFill>
                  <a:srgbClr val="58595B"/>
                </a:solidFill>
                <a:latin typeface="Calibri" panose="020F0502020204030204" pitchFamily="34" charset="0"/>
              </a:rPr>
              <a:t>Pharmaceuticals</a:t>
            </a:r>
          </a:p>
          <a:p>
            <a:r>
              <a:rPr lang="en-US" sz="1600" b="1" i="1" dirty="0">
                <a:solidFill>
                  <a:srgbClr val="4CC3D4"/>
                </a:solidFill>
                <a:latin typeface="Calibri" panose="020F0502020204030204" pitchFamily="34" charset="0"/>
              </a:rPr>
              <a:t>Responses: 33</a:t>
            </a:r>
          </a:p>
        </p:txBody>
      </p:sp>
      <p:pic>
        <p:nvPicPr>
          <p:cNvPr id="5" name="Picture 4"/>
          <p:cNvPicPr>
            <a:picLocks noChangeAspect="1"/>
          </p:cNvPicPr>
          <p:nvPr/>
        </p:nvPicPr>
        <p:blipFill>
          <a:blip r:embed="rId7"/>
          <a:stretch>
            <a:fillRect/>
          </a:stretch>
        </p:blipFill>
        <p:spPr>
          <a:xfrm>
            <a:off x="4402491" y="6565844"/>
            <a:ext cx="1057500" cy="855000"/>
          </a:xfrm>
          <a:prstGeom prst="rect">
            <a:avLst/>
          </a:prstGeom>
        </p:spPr>
      </p:pic>
      <p:pic>
        <p:nvPicPr>
          <p:cNvPr id="6" name="Picture 5"/>
          <p:cNvPicPr>
            <a:picLocks noChangeAspect="1"/>
          </p:cNvPicPr>
          <p:nvPr/>
        </p:nvPicPr>
        <p:blipFill>
          <a:blip r:embed="rId8"/>
          <a:stretch>
            <a:fillRect/>
          </a:stretch>
        </p:blipFill>
        <p:spPr>
          <a:xfrm>
            <a:off x="5736418" y="6349872"/>
            <a:ext cx="956250" cy="810000"/>
          </a:xfrm>
          <a:prstGeom prst="rect">
            <a:avLst/>
          </a:prstGeom>
        </p:spPr>
      </p:pic>
      <p:pic>
        <p:nvPicPr>
          <p:cNvPr id="43" name="Picture 42"/>
          <p:cNvPicPr>
            <a:picLocks noChangeAspect="1"/>
          </p:cNvPicPr>
          <p:nvPr/>
        </p:nvPicPr>
        <p:blipFill>
          <a:blip r:embed="rId9"/>
          <a:stretch>
            <a:fillRect/>
          </a:stretch>
        </p:blipFill>
        <p:spPr>
          <a:xfrm>
            <a:off x="373742" y="7762176"/>
            <a:ext cx="3313113" cy="2310737"/>
          </a:xfrm>
          <a:prstGeom prst="rect">
            <a:avLst/>
          </a:prstGeom>
        </p:spPr>
      </p:pic>
      <p:sp>
        <p:nvSpPr>
          <p:cNvPr id="2" name="Slide Number Placeholder 1"/>
          <p:cNvSpPr>
            <a:spLocks noGrp="1"/>
          </p:cNvSpPr>
          <p:nvPr>
            <p:ph type="sldNum" sz="quarter" idx="12"/>
          </p:nvPr>
        </p:nvSpPr>
        <p:spPr/>
        <p:txBody>
          <a:bodyPr/>
          <a:lstStyle/>
          <a:p>
            <a:fld id="{59C337B2-FF8D-48F9-B2E0-2BD7AC1D0630}" type="slidenum">
              <a:rPr lang="en-US" smtClean="0"/>
              <a:pPr/>
              <a:t>3</a:t>
            </a:fld>
            <a:endParaRPr lang="en-US"/>
          </a:p>
        </p:txBody>
      </p:sp>
    </p:spTree>
    <p:extLst>
      <p:ext uri="{BB962C8B-B14F-4D97-AF65-F5344CB8AC3E}">
        <p14:creationId xmlns:p14="http://schemas.microsoft.com/office/powerpoint/2010/main" val="1835361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249039" y="4685704"/>
            <a:ext cx="1709084" cy="597856"/>
          </a:xfrm>
          <a:prstGeom prst="rect">
            <a:avLst/>
          </a:prstGeom>
          <a:noFill/>
        </p:spPr>
        <p:txBody>
          <a:bodyPr wrap="square" rtlCol="0">
            <a:spAutoFit/>
          </a:bodyPr>
          <a:lstStyle/>
          <a:p>
            <a:r>
              <a:rPr lang="en-US" dirty="0">
                <a:solidFill>
                  <a:srgbClr val="58595B"/>
                </a:solidFill>
                <a:latin typeface="Calibri" panose="020F0502020204030204" pitchFamily="34" charset="0"/>
              </a:rPr>
              <a:t>United States</a:t>
            </a:r>
          </a:p>
          <a:p>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6</a:t>
            </a:r>
          </a:p>
        </p:txBody>
      </p:sp>
      <p:sp>
        <p:nvSpPr>
          <p:cNvPr id="3" name="TextBox 2"/>
          <p:cNvSpPr txBox="1"/>
          <p:nvPr/>
        </p:nvSpPr>
        <p:spPr>
          <a:xfrm>
            <a:off x="622986" y="1080290"/>
            <a:ext cx="4676280" cy="400110"/>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IN WHAT COUNTRY DO YOU WORK?</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27" name="Oval 26"/>
          <p:cNvSpPr/>
          <p:nvPr/>
        </p:nvSpPr>
        <p:spPr>
          <a:xfrm>
            <a:off x="1884394" y="3070878"/>
            <a:ext cx="3825222" cy="382522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41" name="Chart 40"/>
          <p:cNvGraphicFramePr/>
          <p:nvPr>
            <p:extLst>
              <p:ext uri="{D42A27DB-BD31-4B8C-83A1-F6EECF244321}">
                <p14:modId xmlns:p14="http://schemas.microsoft.com/office/powerpoint/2010/main" val="4008456442"/>
              </p:ext>
            </p:extLst>
          </p:nvPr>
        </p:nvGraphicFramePr>
        <p:xfrm>
          <a:off x="835029" y="3047136"/>
          <a:ext cx="5868197" cy="3912131"/>
        </p:xfrm>
        <a:graphic>
          <a:graphicData uri="http://schemas.openxmlformats.org/drawingml/2006/chart">
            <c:chart xmlns:c="http://schemas.openxmlformats.org/drawingml/2006/chart" xmlns:r="http://schemas.openxmlformats.org/officeDocument/2006/relationships" r:id="rId3"/>
          </a:graphicData>
        </a:graphic>
      </p:graphicFrame>
      <p:sp>
        <p:nvSpPr>
          <p:cNvPr id="59" name="Oval 58"/>
          <p:cNvSpPr/>
          <p:nvPr/>
        </p:nvSpPr>
        <p:spPr>
          <a:xfrm>
            <a:off x="3147422" y="4277308"/>
            <a:ext cx="1299166" cy="1299166"/>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19" name="TextBox 18"/>
          <p:cNvSpPr txBox="1"/>
          <p:nvPr/>
        </p:nvSpPr>
        <p:spPr>
          <a:xfrm>
            <a:off x="4170606" y="2406650"/>
            <a:ext cx="1661074"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Canada</a:t>
            </a:r>
          </a:p>
          <a:p>
            <a:r>
              <a:rPr lang="en-US" sz="1600" b="1" i="1" dirty="0" smtClean="0">
                <a:solidFill>
                  <a:srgbClr val="616DAA"/>
                </a:solidFill>
                <a:latin typeface="Calibri" panose="020F0502020204030204" pitchFamily="34" charset="0"/>
              </a:rPr>
              <a:t>Responses: 2</a:t>
            </a:r>
            <a:endParaRPr lang="en-US" sz="1600" b="1" i="1" dirty="0">
              <a:solidFill>
                <a:srgbClr val="616DAA"/>
              </a:solidFill>
              <a:latin typeface="Calibri" panose="020F0502020204030204" pitchFamily="34" charset="0"/>
            </a:endParaRPr>
          </a:p>
        </p:txBody>
      </p:sp>
      <p:sp>
        <p:nvSpPr>
          <p:cNvPr id="24" name="AutoShape 4"/>
          <p:cNvSpPr>
            <a:spLocks noChangeAspect="1" noChangeArrowheads="1" noTextEdit="1"/>
          </p:cNvSpPr>
          <p:nvPr/>
        </p:nvSpPr>
        <p:spPr bwMode="auto">
          <a:xfrm>
            <a:off x="5001143" y="2125663"/>
            <a:ext cx="6191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616DAA"/>
              </a:solidFill>
            </a:endParaRPr>
          </a:p>
        </p:txBody>
      </p:sp>
      <p:sp>
        <p:nvSpPr>
          <p:cNvPr id="20" name="TextBox 19"/>
          <p:cNvSpPr txBox="1"/>
          <p:nvPr/>
        </p:nvSpPr>
        <p:spPr>
          <a:xfrm>
            <a:off x="5359026" y="6763518"/>
            <a:ext cx="1709084" cy="597856"/>
          </a:xfrm>
          <a:prstGeom prst="rect">
            <a:avLst/>
          </a:prstGeom>
          <a:noFill/>
        </p:spPr>
        <p:txBody>
          <a:bodyPr wrap="square" rtlCol="0">
            <a:spAutoFit/>
          </a:bodyPr>
          <a:lstStyle/>
          <a:p>
            <a:r>
              <a:rPr lang="en-US" dirty="0">
                <a:solidFill>
                  <a:srgbClr val="58595B"/>
                </a:solidFill>
                <a:latin typeface="Calibri" panose="020F0502020204030204" pitchFamily="34" charset="0"/>
              </a:rPr>
              <a:t>Spain</a:t>
            </a:r>
          </a:p>
          <a:p>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6</a:t>
            </a:r>
            <a:endParaRPr lang="en-US" sz="1600" b="1" i="1" dirty="0">
              <a:solidFill>
                <a:srgbClr val="4CC3D4"/>
              </a:solidFill>
              <a:latin typeface="Calibri" panose="020F0502020204030204" pitchFamily="34" charset="0"/>
            </a:endParaRPr>
          </a:p>
        </p:txBody>
      </p:sp>
      <p:sp>
        <p:nvSpPr>
          <p:cNvPr id="21" name="TextBox 20"/>
          <p:cNvSpPr txBox="1"/>
          <p:nvPr/>
        </p:nvSpPr>
        <p:spPr>
          <a:xfrm>
            <a:off x="5493397" y="2982770"/>
            <a:ext cx="1661074"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Portugal</a:t>
            </a:r>
          </a:p>
          <a:p>
            <a:r>
              <a:rPr lang="en-US" sz="1600" b="1" i="1" dirty="0" smtClean="0">
                <a:solidFill>
                  <a:srgbClr val="616DAA"/>
                </a:solidFill>
                <a:latin typeface="Calibri" panose="020F0502020204030204" pitchFamily="34" charset="0"/>
              </a:rPr>
              <a:t>Responses: 2</a:t>
            </a:r>
            <a:endParaRPr lang="en-US" sz="1600" b="1" i="1" dirty="0">
              <a:solidFill>
                <a:srgbClr val="616DAA"/>
              </a:solidFill>
              <a:latin typeface="Calibri" panose="020F0502020204030204" pitchFamily="34" charset="0"/>
            </a:endParaRPr>
          </a:p>
        </p:txBody>
      </p:sp>
      <p:sp>
        <p:nvSpPr>
          <p:cNvPr id="23" name="TextBox 22"/>
          <p:cNvSpPr txBox="1"/>
          <p:nvPr/>
        </p:nvSpPr>
        <p:spPr>
          <a:xfrm>
            <a:off x="5958415" y="4071956"/>
            <a:ext cx="1661074" cy="597856"/>
          </a:xfrm>
          <a:prstGeom prst="rect">
            <a:avLst/>
          </a:prstGeom>
          <a:noFill/>
        </p:spPr>
        <p:txBody>
          <a:bodyPr wrap="square" rtlCol="0">
            <a:spAutoFit/>
          </a:bodyPr>
          <a:lstStyle/>
          <a:p>
            <a:r>
              <a:rPr lang="en-US" dirty="0">
                <a:solidFill>
                  <a:srgbClr val="58595B"/>
                </a:solidFill>
                <a:latin typeface="Calibri" panose="020F0502020204030204" pitchFamily="34" charset="0"/>
              </a:rPr>
              <a:t>Russia</a:t>
            </a:r>
          </a:p>
          <a:p>
            <a:r>
              <a:rPr lang="en-US" sz="1600" b="1" i="1" dirty="0" smtClean="0">
                <a:solidFill>
                  <a:srgbClr val="616DAA"/>
                </a:solidFill>
                <a:latin typeface="Calibri" panose="020F0502020204030204" pitchFamily="34" charset="0"/>
              </a:rPr>
              <a:t>Responses: 5</a:t>
            </a:r>
            <a:endParaRPr lang="en-US" sz="1600" b="1" i="1" dirty="0">
              <a:solidFill>
                <a:srgbClr val="616DAA"/>
              </a:solidFill>
              <a:latin typeface="Calibri" panose="020F0502020204030204" pitchFamily="34" charset="0"/>
            </a:endParaRPr>
          </a:p>
        </p:txBody>
      </p:sp>
      <p:grpSp>
        <p:nvGrpSpPr>
          <p:cNvPr id="28" name="Group 27"/>
          <p:cNvGrpSpPr/>
          <p:nvPr/>
        </p:nvGrpSpPr>
        <p:grpSpPr>
          <a:xfrm>
            <a:off x="3894587" y="2573153"/>
            <a:ext cx="363046" cy="619489"/>
            <a:chOff x="3046556" y="2167286"/>
            <a:chExt cx="363046" cy="619489"/>
          </a:xfrm>
        </p:grpSpPr>
        <p:grpSp>
          <p:nvGrpSpPr>
            <p:cNvPr id="17" name="Group 16"/>
            <p:cNvGrpSpPr/>
            <p:nvPr/>
          </p:nvGrpSpPr>
          <p:grpSpPr>
            <a:xfrm>
              <a:off x="3046556" y="2196561"/>
              <a:ext cx="294529" cy="590214"/>
              <a:chOff x="4218195" y="2385377"/>
              <a:chExt cx="294529" cy="590214"/>
            </a:xfrm>
          </p:grpSpPr>
          <p:cxnSp>
            <p:nvCxnSpPr>
              <p:cNvPr id="7" name="Straight Connector 6"/>
              <p:cNvCxnSpPr/>
              <p:nvPr/>
            </p:nvCxnSpPr>
            <p:spPr>
              <a:xfrm flipV="1">
                <a:off x="4218195" y="2385377"/>
                <a:ext cx="78453" cy="59021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96648" y="2388552"/>
                <a:ext cx="216076"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3322575" y="2167286"/>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4668577" y="3105615"/>
            <a:ext cx="867004" cy="322253"/>
            <a:chOff x="2542598" y="2151411"/>
            <a:chExt cx="867004" cy="322253"/>
          </a:xfrm>
        </p:grpSpPr>
        <p:grpSp>
          <p:nvGrpSpPr>
            <p:cNvPr id="37" name="Group 36"/>
            <p:cNvGrpSpPr/>
            <p:nvPr/>
          </p:nvGrpSpPr>
          <p:grpSpPr>
            <a:xfrm>
              <a:off x="2542598" y="2196561"/>
              <a:ext cx="798487" cy="277103"/>
              <a:chOff x="3714237" y="2385377"/>
              <a:chExt cx="798487" cy="277103"/>
            </a:xfrm>
          </p:grpSpPr>
          <p:cxnSp>
            <p:nvCxnSpPr>
              <p:cNvPr id="39" name="Straight Connector 38"/>
              <p:cNvCxnSpPr/>
              <p:nvPr/>
            </p:nvCxnSpPr>
            <p:spPr>
              <a:xfrm flipV="1">
                <a:off x="3714237" y="2385377"/>
                <a:ext cx="584173" cy="2771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296648" y="2388552"/>
                <a:ext cx="216076" cy="1"/>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4365858" y="6980877"/>
            <a:ext cx="567710" cy="87027"/>
            <a:chOff x="2841892" y="2151411"/>
            <a:chExt cx="567710" cy="87027"/>
          </a:xfrm>
        </p:grpSpPr>
        <p:cxnSp>
          <p:nvCxnSpPr>
            <p:cNvPr id="48" name="Straight Connector 47"/>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0" name="Straight Connector 49"/>
          <p:cNvCxnSpPr/>
          <p:nvPr/>
        </p:nvCxnSpPr>
        <p:spPr>
          <a:xfrm flipH="1" flipV="1">
            <a:off x="4161356" y="6743624"/>
            <a:ext cx="204502" cy="28076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425761" y="4209685"/>
            <a:ext cx="567710" cy="87027"/>
            <a:chOff x="2841892" y="2151411"/>
            <a:chExt cx="567710" cy="87027"/>
          </a:xfrm>
        </p:grpSpPr>
        <p:cxnSp>
          <p:nvCxnSpPr>
            <p:cNvPr id="55" name="Straight Connector 54"/>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flipH="1">
            <a:off x="2702854" y="6782904"/>
            <a:ext cx="840541" cy="384094"/>
            <a:chOff x="3448052" y="6683810"/>
            <a:chExt cx="840541" cy="384094"/>
          </a:xfrm>
        </p:grpSpPr>
        <p:grpSp>
          <p:nvGrpSpPr>
            <p:cNvPr id="57" name="Group 56"/>
            <p:cNvGrpSpPr/>
            <p:nvPr/>
          </p:nvGrpSpPr>
          <p:grpSpPr>
            <a:xfrm>
              <a:off x="3720883" y="6980877"/>
              <a:ext cx="567710" cy="87027"/>
              <a:chOff x="2841892" y="2151411"/>
              <a:chExt cx="567710" cy="87027"/>
            </a:xfrm>
          </p:grpSpPr>
          <p:cxnSp>
            <p:nvCxnSpPr>
              <p:cNvPr id="58" name="Straight Connector 57"/>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1" name="Straight Connector 60"/>
            <p:cNvCxnSpPr/>
            <p:nvPr/>
          </p:nvCxnSpPr>
          <p:spPr>
            <a:xfrm flipH="1" flipV="1">
              <a:off x="3448052" y="6683810"/>
              <a:ext cx="272831" cy="340582"/>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984087" y="6934960"/>
            <a:ext cx="1709084" cy="597856"/>
          </a:xfrm>
          <a:prstGeom prst="rect">
            <a:avLst/>
          </a:prstGeom>
          <a:noFill/>
        </p:spPr>
        <p:txBody>
          <a:bodyPr wrap="square" rtlCol="0">
            <a:spAutoFit/>
          </a:bodyPr>
          <a:lstStyle/>
          <a:p>
            <a:r>
              <a:rPr lang="en-US" dirty="0">
                <a:solidFill>
                  <a:srgbClr val="58595B"/>
                </a:solidFill>
                <a:latin typeface="Calibri" panose="020F0502020204030204" pitchFamily="34" charset="0"/>
              </a:rPr>
              <a:t>Turkey</a:t>
            </a:r>
          </a:p>
          <a:p>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3</a:t>
            </a:r>
            <a:endParaRPr lang="en-US" sz="1600" b="1" i="1" dirty="0">
              <a:solidFill>
                <a:srgbClr val="4CC3D4"/>
              </a:solidFill>
              <a:latin typeface="Calibri" panose="020F0502020204030204" pitchFamily="34" charset="0"/>
            </a:endParaRPr>
          </a:p>
        </p:txBody>
      </p:sp>
      <p:sp>
        <p:nvSpPr>
          <p:cNvPr id="63" name="TextBox 62"/>
          <p:cNvSpPr txBox="1"/>
          <p:nvPr/>
        </p:nvSpPr>
        <p:spPr>
          <a:xfrm>
            <a:off x="5958415" y="5102318"/>
            <a:ext cx="1661074" cy="597856"/>
          </a:xfrm>
          <a:prstGeom prst="rect">
            <a:avLst/>
          </a:prstGeom>
          <a:noFill/>
        </p:spPr>
        <p:txBody>
          <a:bodyPr wrap="square" rtlCol="0">
            <a:spAutoFit/>
          </a:bodyPr>
          <a:lstStyle/>
          <a:p>
            <a:r>
              <a:rPr lang="en-US" dirty="0">
                <a:solidFill>
                  <a:srgbClr val="58595B"/>
                </a:solidFill>
                <a:latin typeface="Calibri" panose="020F0502020204030204" pitchFamily="34" charset="0"/>
              </a:rPr>
              <a:t>Saudi Arabia</a:t>
            </a:r>
          </a:p>
          <a:p>
            <a:r>
              <a:rPr lang="en-US" sz="1600" b="1" i="1" dirty="0" smtClean="0">
                <a:solidFill>
                  <a:srgbClr val="616DAA"/>
                </a:solidFill>
                <a:latin typeface="Calibri" panose="020F0502020204030204" pitchFamily="34" charset="0"/>
              </a:rPr>
              <a:t>Responses: 5</a:t>
            </a:r>
            <a:endParaRPr lang="en-US" sz="1600" b="1" i="1" dirty="0">
              <a:solidFill>
                <a:srgbClr val="616DAA"/>
              </a:solidFill>
              <a:latin typeface="Calibri" panose="020F0502020204030204" pitchFamily="34" charset="0"/>
            </a:endParaRPr>
          </a:p>
        </p:txBody>
      </p:sp>
      <p:grpSp>
        <p:nvGrpSpPr>
          <p:cNvPr id="64" name="Group 63"/>
          <p:cNvGrpSpPr/>
          <p:nvPr/>
        </p:nvGrpSpPr>
        <p:grpSpPr>
          <a:xfrm>
            <a:off x="5425761" y="5240047"/>
            <a:ext cx="567710" cy="87027"/>
            <a:chOff x="2841892" y="2151411"/>
            <a:chExt cx="567710" cy="87027"/>
          </a:xfrm>
        </p:grpSpPr>
        <p:cxnSp>
          <p:nvCxnSpPr>
            <p:cNvPr id="65" name="Straight Connector 64"/>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p:cNvGrpSpPr/>
          <p:nvPr/>
        </p:nvGrpSpPr>
        <p:grpSpPr>
          <a:xfrm flipH="1">
            <a:off x="1695771" y="4849287"/>
            <a:ext cx="366495" cy="87027"/>
            <a:chOff x="2841891" y="2151411"/>
            <a:chExt cx="366495" cy="87027"/>
          </a:xfrm>
        </p:grpSpPr>
        <p:cxnSp>
          <p:nvCxnSpPr>
            <p:cNvPr id="70" name="Straight Connector 69"/>
            <p:cNvCxnSpPr/>
            <p:nvPr/>
          </p:nvCxnSpPr>
          <p:spPr>
            <a:xfrm>
              <a:off x="2841891" y="2194924"/>
              <a:ext cx="28385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3121359"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flipH="1">
            <a:off x="1973369" y="3563304"/>
            <a:ext cx="567710" cy="87027"/>
            <a:chOff x="2841892" y="2151411"/>
            <a:chExt cx="567710" cy="87027"/>
          </a:xfrm>
        </p:grpSpPr>
        <p:cxnSp>
          <p:nvCxnSpPr>
            <p:cNvPr id="76" name="Straight Connector 75"/>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493584" y="3436831"/>
            <a:ext cx="1709084" cy="597856"/>
          </a:xfrm>
          <a:prstGeom prst="rect">
            <a:avLst/>
          </a:prstGeom>
          <a:noFill/>
        </p:spPr>
        <p:txBody>
          <a:bodyPr wrap="square" rtlCol="0">
            <a:spAutoFit/>
          </a:bodyPr>
          <a:lstStyle/>
          <a:p>
            <a:r>
              <a:rPr lang="en-US" dirty="0">
                <a:solidFill>
                  <a:srgbClr val="58595B"/>
                </a:solidFill>
                <a:latin typeface="Calibri" panose="020F0502020204030204" pitchFamily="34" charset="0"/>
              </a:rPr>
              <a:t>All Others</a:t>
            </a:r>
          </a:p>
          <a:p>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8</a:t>
            </a:r>
            <a:endParaRPr lang="en-US" sz="1600" b="1" i="1" dirty="0">
              <a:solidFill>
                <a:srgbClr val="4CC3D4"/>
              </a:solidFill>
              <a:latin typeface="Calibri" panose="020F0502020204030204" pitchFamily="34" charset="0"/>
            </a:endParaRPr>
          </a:p>
        </p:txBody>
      </p:sp>
      <p:grpSp>
        <p:nvGrpSpPr>
          <p:cNvPr id="80" name="Group 79"/>
          <p:cNvGrpSpPr/>
          <p:nvPr/>
        </p:nvGrpSpPr>
        <p:grpSpPr>
          <a:xfrm flipH="1">
            <a:off x="2004354" y="6256977"/>
            <a:ext cx="567710" cy="87027"/>
            <a:chOff x="2841892" y="2151411"/>
            <a:chExt cx="567710" cy="87027"/>
          </a:xfrm>
        </p:grpSpPr>
        <p:cxnSp>
          <p:nvCxnSpPr>
            <p:cNvPr id="82" name="Straight Connector 81"/>
            <p:cNvCxnSpPr/>
            <p:nvPr/>
          </p:nvCxnSpPr>
          <p:spPr>
            <a:xfrm>
              <a:off x="2841892" y="2194924"/>
              <a:ext cx="499193" cy="48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322575" y="2151411"/>
              <a:ext cx="87027" cy="87027"/>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TextBox 83"/>
          <p:cNvSpPr txBox="1"/>
          <p:nvPr/>
        </p:nvSpPr>
        <p:spPr>
          <a:xfrm>
            <a:off x="585173" y="6081331"/>
            <a:ext cx="1709084" cy="857158"/>
          </a:xfrm>
          <a:prstGeom prst="rect">
            <a:avLst/>
          </a:prstGeom>
          <a:noFill/>
        </p:spPr>
        <p:txBody>
          <a:bodyPr wrap="square" rtlCol="0">
            <a:spAutoFit/>
          </a:bodyPr>
          <a:lstStyle/>
          <a:p>
            <a:r>
              <a:rPr lang="en-US" dirty="0">
                <a:solidFill>
                  <a:srgbClr val="58595B"/>
                </a:solidFill>
                <a:latin typeface="Calibri" panose="020F0502020204030204" pitchFamily="34" charset="0"/>
              </a:rPr>
              <a:t>United Arab Emirates</a:t>
            </a:r>
          </a:p>
          <a:p>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3</a:t>
            </a:r>
            <a:endParaRPr lang="en-US" sz="1600" b="1" i="1" dirty="0">
              <a:solidFill>
                <a:srgbClr val="4CC3D4"/>
              </a:solidFill>
              <a:latin typeface="Calibri" panose="020F0502020204030204" pitchFamily="34" charset="0"/>
            </a:endParaRPr>
          </a:p>
        </p:txBody>
      </p:sp>
      <p:pic>
        <p:nvPicPr>
          <p:cNvPr id="88" name="Picture 87"/>
          <p:cNvPicPr>
            <a:picLocks noChangeAspect="1"/>
          </p:cNvPicPr>
          <p:nvPr/>
        </p:nvPicPr>
        <p:blipFill>
          <a:blip r:embed="rId4"/>
          <a:stretch>
            <a:fillRect/>
          </a:stretch>
        </p:blipFill>
        <p:spPr>
          <a:xfrm>
            <a:off x="4340469" y="2043765"/>
            <a:ext cx="458524" cy="469187"/>
          </a:xfrm>
          <a:prstGeom prst="rect">
            <a:avLst/>
          </a:prstGeom>
        </p:spPr>
      </p:pic>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5" name="Group 94"/>
          <p:cNvGrpSpPr/>
          <p:nvPr/>
        </p:nvGrpSpPr>
        <p:grpSpPr>
          <a:xfrm>
            <a:off x="5748996" y="2593110"/>
            <a:ext cx="488950" cy="484188"/>
            <a:chOff x="439122" y="269490"/>
            <a:chExt cx="488950" cy="484188"/>
          </a:xfrm>
        </p:grpSpPr>
        <p:sp>
          <p:nvSpPr>
            <p:cNvPr id="92" name="Oval 7"/>
            <p:cNvSpPr>
              <a:spLocks noChangeArrowheads="1"/>
            </p:cNvSpPr>
            <p:nvPr/>
          </p:nvSpPr>
          <p:spPr bwMode="auto">
            <a:xfrm>
              <a:off x="462935" y="277428"/>
              <a:ext cx="449263" cy="446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22" y="269490"/>
              <a:ext cx="4889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173" y="274253"/>
              <a:ext cx="4540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Group 93"/>
          <p:cNvGrpSpPr/>
          <p:nvPr/>
        </p:nvGrpSpPr>
        <p:grpSpPr>
          <a:xfrm>
            <a:off x="5993471" y="3667656"/>
            <a:ext cx="488950" cy="484188"/>
            <a:chOff x="1899011" y="2058927"/>
            <a:chExt cx="488950" cy="484188"/>
          </a:xfrm>
        </p:grpSpPr>
        <p:sp>
          <p:nvSpPr>
            <p:cNvPr id="93" name="Oval 10"/>
            <p:cNvSpPr>
              <a:spLocks noChangeArrowheads="1"/>
            </p:cNvSpPr>
            <p:nvPr/>
          </p:nvSpPr>
          <p:spPr bwMode="auto">
            <a:xfrm>
              <a:off x="1918061" y="2066864"/>
              <a:ext cx="454025" cy="449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9011" y="2058927"/>
              <a:ext cx="4889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4886" y="2063689"/>
              <a:ext cx="4540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 name="Picture 95"/>
          <p:cNvPicPr>
            <a:picLocks noChangeAspect="1"/>
          </p:cNvPicPr>
          <p:nvPr/>
        </p:nvPicPr>
        <p:blipFill>
          <a:blip r:embed="rId9"/>
          <a:stretch>
            <a:fillRect/>
          </a:stretch>
        </p:blipFill>
        <p:spPr>
          <a:xfrm>
            <a:off x="6082059" y="4699233"/>
            <a:ext cx="483750" cy="483750"/>
          </a:xfrm>
          <a:prstGeom prst="rect">
            <a:avLst/>
          </a:prstGeom>
        </p:spPr>
      </p:pic>
      <p:pic>
        <p:nvPicPr>
          <p:cNvPr id="97" name="Picture 96"/>
          <p:cNvPicPr>
            <a:picLocks noChangeAspect="1"/>
          </p:cNvPicPr>
          <p:nvPr/>
        </p:nvPicPr>
        <p:blipFill>
          <a:blip r:embed="rId10"/>
          <a:stretch>
            <a:fillRect/>
          </a:stretch>
        </p:blipFill>
        <p:spPr>
          <a:xfrm>
            <a:off x="4948976" y="6831691"/>
            <a:ext cx="483750" cy="483750"/>
          </a:xfrm>
          <a:prstGeom prst="rect">
            <a:avLst/>
          </a:prstGeom>
        </p:spPr>
      </p:pic>
      <p:pic>
        <p:nvPicPr>
          <p:cNvPr id="98" name="Picture 97"/>
          <p:cNvPicPr>
            <a:picLocks noChangeAspect="1"/>
          </p:cNvPicPr>
          <p:nvPr/>
        </p:nvPicPr>
        <p:blipFill>
          <a:blip r:embed="rId11"/>
          <a:stretch>
            <a:fillRect/>
          </a:stretch>
        </p:blipFill>
        <p:spPr>
          <a:xfrm>
            <a:off x="1613981" y="7020178"/>
            <a:ext cx="483750" cy="483750"/>
          </a:xfrm>
          <a:prstGeom prst="rect">
            <a:avLst/>
          </a:prstGeom>
        </p:spPr>
      </p:pic>
      <p:pic>
        <p:nvPicPr>
          <p:cNvPr id="99" name="Picture 98"/>
          <p:cNvPicPr>
            <a:picLocks noChangeAspect="1"/>
          </p:cNvPicPr>
          <p:nvPr/>
        </p:nvPicPr>
        <p:blipFill>
          <a:blip r:embed="rId12"/>
          <a:stretch>
            <a:fillRect/>
          </a:stretch>
        </p:blipFill>
        <p:spPr>
          <a:xfrm>
            <a:off x="835029" y="5694360"/>
            <a:ext cx="495000" cy="483750"/>
          </a:xfrm>
          <a:prstGeom prst="rect">
            <a:avLst/>
          </a:prstGeom>
        </p:spPr>
      </p:pic>
      <p:pic>
        <p:nvPicPr>
          <p:cNvPr id="100" name="Picture 99"/>
          <p:cNvPicPr>
            <a:picLocks noChangeAspect="1"/>
          </p:cNvPicPr>
          <p:nvPr/>
        </p:nvPicPr>
        <p:blipFill>
          <a:blip r:embed="rId13"/>
          <a:stretch>
            <a:fillRect/>
          </a:stretch>
        </p:blipFill>
        <p:spPr>
          <a:xfrm>
            <a:off x="815979" y="4239673"/>
            <a:ext cx="495000" cy="483750"/>
          </a:xfrm>
          <a:prstGeom prst="rect">
            <a:avLst/>
          </a:prstGeom>
        </p:spPr>
      </p:pic>
      <p:sp>
        <p:nvSpPr>
          <p:cNvPr id="2" name="Slide Number Placeholder 1"/>
          <p:cNvSpPr>
            <a:spLocks noGrp="1"/>
          </p:cNvSpPr>
          <p:nvPr>
            <p:ph type="sldNum" sz="quarter" idx="12"/>
          </p:nvPr>
        </p:nvSpPr>
        <p:spPr/>
        <p:txBody>
          <a:bodyPr/>
          <a:lstStyle/>
          <a:p>
            <a:fld id="{59C337B2-FF8D-48F9-B2E0-2BD7AC1D0630}" type="slidenum">
              <a:rPr lang="en-US" smtClean="0"/>
              <a:pPr/>
              <a:t>4</a:t>
            </a:fld>
            <a:endParaRPr lang="en-US"/>
          </a:p>
        </p:txBody>
      </p:sp>
    </p:spTree>
    <p:extLst>
      <p:ext uri="{BB962C8B-B14F-4D97-AF65-F5344CB8AC3E}">
        <p14:creationId xmlns:p14="http://schemas.microsoft.com/office/powerpoint/2010/main" val="1101148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326809" y="1693328"/>
            <a:ext cx="5689942" cy="3662099"/>
          </a:xfrm>
          <a:prstGeom prst="rect">
            <a:avLst/>
          </a:prstGeom>
        </p:spPr>
      </p:pic>
      <p:graphicFrame>
        <p:nvGraphicFramePr>
          <p:cNvPr id="29" name="Chart 28"/>
          <p:cNvGraphicFramePr/>
          <p:nvPr>
            <p:extLst>
              <p:ext uri="{D42A27DB-BD31-4B8C-83A1-F6EECF244321}">
                <p14:modId xmlns:p14="http://schemas.microsoft.com/office/powerpoint/2010/main" val="3681157505"/>
              </p:ext>
            </p:extLst>
          </p:nvPr>
        </p:nvGraphicFramePr>
        <p:xfrm>
          <a:off x="889685" y="1536813"/>
          <a:ext cx="6219775"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22986" y="1080290"/>
            <a:ext cx="5698996" cy="400110"/>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DEPARTMENT ARE YOU WORKING IN?</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AutoShape 4"/>
          <p:cNvSpPr>
            <a:spLocks noChangeAspect="1" noChangeArrowheads="1" noTextEdit="1"/>
          </p:cNvSpPr>
          <p:nvPr/>
        </p:nvSpPr>
        <p:spPr bwMode="auto">
          <a:xfrm>
            <a:off x="3851275" y="930751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986145" y="5413721"/>
            <a:ext cx="1709084" cy="610936"/>
          </a:xfrm>
          <a:prstGeom prst="rect">
            <a:avLst/>
          </a:prstGeom>
          <a:noFill/>
        </p:spPr>
        <p:txBody>
          <a:bodyPr wrap="square" rtlCol="0">
            <a:spAutoFit/>
          </a:bodyPr>
          <a:lstStyle/>
          <a:p>
            <a:pPr algn="ctr"/>
            <a:r>
              <a:rPr lang="en-US" dirty="0">
                <a:latin typeface="Calibri" panose="020F0502020204030204" pitchFamily="34" charset="0"/>
              </a:rPr>
              <a:t>HR</a:t>
            </a:r>
          </a:p>
          <a:p>
            <a:pPr algn="ctr"/>
            <a:r>
              <a:rPr lang="en-US" sz="1600" b="1" i="1" dirty="0" smtClean="0">
                <a:solidFill>
                  <a:srgbClr val="F26228"/>
                </a:solidFill>
                <a:latin typeface="Calibri" panose="020F0502020204030204" pitchFamily="34" charset="0"/>
              </a:rPr>
              <a:t>Responses: 1</a:t>
            </a:r>
            <a:endParaRPr lang="en-US" sz="1600" b="1" i="1" dirty="0">
              <a:solidFill>
                <a:srgbClr val="F26228"/>
              </a:solidFill>
              <a:latin typeface="Calibri" panose="020F0502020204030204" pitchFamily="34" charset="0"/>
            </a:endParaRPr>
          </a:p>
        </p:txBody>
      </p:sp>
      <p:sp>
        <p:nvSpPr>
          <p:cNvPr id="86" name="TextBox 85"/>
          <p:cNvSpPr txBox="1"/>
          <p:nvPr/>
        </p:nvSpPr>
        <p:spPr>
          <a:xfrm>
            <a:off x="2613303" y="5423246"/>
            <a:ext cx="1709084" cy="597856"/>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Medical Affairs</a:t>
            </a:r>
          </a:p>
          <a:p>
            <a:pPr algn="ctr"/>
            <a:r>
              <a:rPr lang="en-US" sz="1600" b="1" i="1" dirty="0" smtClean="0">
                <a:solidFill>
                  <a:srgbClr val="1C75BC"/>
                </a:solidFill>
                <a:latin typeface="Calibri" panose="020F0502020204030204" pitchFamily="34" charset="0"/>
              </a:rPr>
              <a:t>Responses</a:t>
            </a:r>
            <a:r>
              <a:rPr lang="en-US" sz="1600" b="1" i="1" dirty="0">
                <a:solidFill>
                  <a:srgbClr val="1C75BC"/>
                </a:solidFill>
                <a:latin typeface="Calibri" panose="020F0502020204030204" pitchFamily="34" charset="0"/>
              </a:rPr>
              <a:t>: </a:t>
            </a:r>
            <a:r>
              <a:rPr lang="en-US" sz="1600" b="1" i="1" dirty="0" smtClean="0">
                <a:solidFill>
                  <a:srgbClr val="1C75BC"/>
                </a:solidFill>
                <a:latin typeface="Calibri" panose="020F0502020204030204" pitchFamily="34" charset="0"/>
              </a:rPr>
              <a:t>37</a:t>
            </a:r>
            <a:endParaRPr lang="en-US" sz="1600" b="1" i="1" dirty="0">
              <a:solidFill>
                <a:srgbClr val="1C75BC"/>
              </a:solidFill>
              <a:latin typeface="Calibri" panose="020F0502020204030204" pitchFamily="34" charset="0"/>
            </a:endParaRPr>
          </a:p>
        </p:txBody>
      </p:sp>
      <p:sp>
        <p:nvSpPr>
          <p:cNvPr id="87" name="TextBox 86"/>
          <p:cNvSpPr txBox="1"/>
          <p:nvPr/>
        </p:nvSpPr>
        <p:spPr>
          <a:xfrm>
            <a:off x="4130606" y="5413721"/>
            <a:ext cx="1709084" cy="857158"/>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Conference</a:t>
            </a:r>
          </a:p>
          <a:p>
            <a:pPr algn="ctr"/>
            <a:r>
              <a:rPr lang="en-US" dirty="0" smtClean="0">
                <a:solidFill>
                  <a:srgbClr val="58595B"/>
                </a:solidFill>
                <a:latin typeface="Calibri" panose="020F0502020204030204" pitchFamily="34" charset="0"/>
              </a:rPr>
              <a:t>Production</a:t>
            </a:r>
          </a:p>
          <a:p>
            <a:pPr algn="ctr"/>
            <a:r>
              <a:rPr lang="en-US" sz="1600" b="1" i="1" dirty="0" smtClean="0">
                <a:solidFill>
                  <a:srgbClr val="4CC3D4"/>
                </a:solidFill>
                <a:latin typeface="Calibri" panose="020F0502020204030204" pitchFamily="34" charset="0"/>
              </a:rPr>
              <a:t>Responses</a:t>
            </a:r>
            <a:r>
              <a:rPr lang="en-US" sz="1600" b="1" i="1" dirty="0">
                <a:solidFill>
                  <a:srgbClr val="4CC3D4"/>
                </a:solidFill>
                <a:latin typeface="Calibri" panose="020F0502020204030204" pitchFamily="34" charset="0"/>
              </a:rPr>
              <a:t>: </a:t>
            </a:r>
            <a:r>
              <a:rPr lang="en-US" sz="1600" b="1" i="1" dirty="0" smtClean="0">
                <a:solidFill>
                  <a:srgbClr val="4CC3D4"/>
                </a:solidFill>
                <a:latin typeface="Calibri" panose="020F0502020204030204" pitchFamily="34" charset="0"/>
              </a:rPr>
              <a:t>2</a:t>
            </a:r>
            <a:endParaRPr lang="en-US" sz="1600" b="1" i="1" dirty="0">
              <a:solidFill>
                <a:srgbClr val="4CC3D4"/>
              </a:solidFill>
              <a:latin typeface="Calibri" panose="020F0502020204030204" pitchFamily="34" charset="0"/>
            </a:endParaRPr>
          </a:p>
        </p:txBody>
      </p:sp>
      <p:sp>
        <p:nvSpPr>
          <p:cNvPr id="89" name="TextBox 88"/>
          <p:cNvSpPr txBox="1"/>
          <p:nvPr/>
        </p:nvSpPr>
        <p:spPr>
          <a:xfrm>
            <a:off x="5647909" y="5413721"/>
            <a:ext cx="1709084" cy="857158"/>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Regulatory</a:t>
            </a:r>
          </a:p>
          <a:p>
            <a:pPr algn="ctr"/>
            <a:r>
              <a:rPr lang="en-US" dirty="0" smtClean="0">
                <a:solidFill>
                  <a:srgbClr val="58595B"/>
                </a:solidFill>
                <a:latin typeface="Calibri" panose="020F0502020204030204" pitchFamily="34" charset="0"/>
              </a:rPr>
              <a:t>Department</a:t>
            </a:r>
          </a:p>
          <a:p>
            <a:pPr algn="ctr"/>
            <a:r>
              <a:rPr lang="en-US" sz="1600" b="1" i="1" dirty="0" smtClean="0">
                <a:solidFill>
                  <a:srgbClr val="616DAA"/>
                </a:solidFill>
                <a:latin typeface="Calibri" panose="020F0502020204030204" pitchFamily="34" charset="0"/>
              </a:rPr>
              <a:t>Responses</a:t>
            </a:r>
            <a:r>
              <a:rPr lang="en-US" sz="1600" b="1" i="1" dirty="0">
                <a:solidFill>
                  <a:srgbClr val="616DAA"/>
                </a:solidFill>
                <a:latin typeface="Calibri" panose="020F0502020204030204" pitchFamily="34" charset="0"/>
              </a:rPr>
              <a:t>: </a:t>
            </a:r>
            <a:r>
              <a:rPr lang="en-US" sz="1600" b="1" i="1" dirty="0" smtClean="0">
                <a:solidFill>
                  <a:srgbClr val="616DAA"/>
                </a:solidFill>
                <a:latin typeface="Calibri" panose="020F0502020204030204" pitchFamily="34" charset="0"/>
              </a:rPr>
              <a:t>1</a:t>
            </a:r>
            <a:endParaRPr lang="en-US" sz="1600" b="1" i="1" dirty="0">
              <a:solidFill>
                <a:srgbClr val="616DAA"/>
              </a:solidFill>
              <a:latin typeface="Calibri" panose="020F0502020204030204" pitchFamily="34" charset="0"/>
            </a:endParaRPr>
          </a:p>
        </p:txBody>
      </p:sp>
      <p:pic>
        <p:nvPicPr>
          <p:cNvPr id="31" name="Picture 30"/>
          <p:cNvPicPr>
            <a:picLocks noChangeAspect="1"/>
          </p:cNvPicPr>
          <p:nvPr/>
        </p:nvPicPr>
        <p:blipFill>
          <a:blip r:embed="rId5"/>
          <a:stretch>
            <a:fillRect/>
          </a:stretch>
        </p:blipFill>
        <p:spPr>
          <a:xfrm>
            <a:off x="3124720" y="6342742"/>
            <a:ext cx="686250" cy="585000"/>
          </a:xfrm>
          <a:prstGeom prst="rect">
            <a:avLst/>
          </a:prstGeom>
        </p:spPr>
      </p:pic>
      <p:pic>
        <p:nvPicPr>
          <p:cNvPr id="34" name="Picture 33"/>
          <p:cNvPicPr>
            <a:picLocks noChangeAspect="1"/>
          </p:cNvPicPr>
          <p:nvPr/>
        </p:nvPicPr>
        <p:blipFill>
          <a:blip r:embed="rId6"/>
          <a:stretch>
            <a:fillRect/>
          </a:stretch>
        </p:blipFill>
        <p:spPr>
          <a:xfrm>
            <a:off x="300557" y="6825803"/>
            <a:ext cx="2200538" cy="3267011"/>
          </a:xfrm>
          <a:prstGeom prst="rect">
            <a:avLst/>
          </a:prstGeom>
        </p:spPr>
      </p:pic>
      <p:pic>
        <p:nvPicPr>
          <p:cNvPr id="35" name="Picture 34"/>
          <p:cNvPicPr>
            <a:picLocks noChangeAspect="1"/>
          </p:cNvPicPr>
          <p:nvPr/>
        </p:nvPicPr>
        <p:blipFill>
          <a:blip r:embed="rId7"/>
          <a:stretch>
            <a:fillRect/>
          </a:stretch>
        </p:blipFill>
        <p:spPr>
          <a:xfrm>
            <a:off x="3516409" y="7712501"/>
            <a:ext cx="3285000" cy="1226250"/>
          </a:xfrm>
          <a:prstGeom prst="rect">
            <a:avLst/>
          </a:prstGeom>
        </p:spPr>
      </p:pic>
      <p:sp>
        <p:nvSpPr>
          <p:cNvPr id="101" name="TextBox 100"/>
          <p:cNvSpPr txBox="1"/>
          <p:nvPr/>
        </p:nvSpPr>
        <p:spPr>
          <a:xfrm>
            <a:off x="3577968" y="7736315"/>
            <a:ext cx="1407180" cy="276999"/>
          </a:xfrm>
          <a:prstGeom prst="rect">
            <a:avLst/>
          </a:prstGeom>
          <a:noFill/>
        </p:spPr>
        <p:txBody>
          <a:bodyPr wrap="square" rtlCol="0">
            <a:spAutoFit/>
          </a:bodyPr>
          <a:lstStyle/>
          <a:p>
            <a:r>
              <a:rPr lang="en-US" sz="1200" b="1" dirty="0">
                <a:solidFill>
                  <a:schemeClr val="bg1"/>
                </a:solidFill>
                <a:latin typeface="Calibri" panose="020F0502020204030204" pitchFamily="34" charset="0"/>
              </a:rPr>
              <a:t>Other - Write In</a:t>
            </a:r>
          </a:p>
        </p:txBody>
      </p:sp>
      <p:sp>
        <p:nvSpPr>
          <p:cNvPr id="102" name="TextBox 101"/>
          <p:cNvSpPr txBox="1"/>
          <p:nvPr/>
        </p:nvSpPr>
        <p:spPr>
          <a:xfrm>
            <a:off x="6000462" y="7736315"/>
            <a:ext cx="650002"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Count</a:t>
            </a:r>
            <a:endParaRPr lang="en-US" sz="1200" b="1" dirty="0">
              <a:solidFill>
                <a:schemeClr val="bg1"/>
              </a:solidFill>
              <a:latin typeface="Calibri" panose="020F0502020204030204" pitchFamily="34" charset="0"/>
            </a:endParaRPr>
          </a:p>
        </p:txBody>
      </p:sp>
      <p:sp>
        <p:nvSpPr>
          <p:cNvPr id="103" name="TextBox 102"/>
          <p:cNvSpPr txBox="1"/>
          <p:nvPr/>
        </p:nvSpPr>
        <p:spPr>
          <a:xfrm>
            <a:off x="3507832" y="8037128"/>
            <a:ext cx="1709084"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Conference Production</a:t>
            </a:r>
            <a:endParaRPr lang="en-US" sz="1050" b="1" i="1" dirty="0">
              <a:solidFill>
                <a:srgbClr val="1C75BC"/>
              </a:solidFill>
              <a:latin typeface="Calibri" panose="020F0502020204030204" pitchFamily="34" charset="0"/>
            </a:endParaRPr>
          </a:p>
        </p:txBody>
      </p:sp>
      <p:sp>
        <p:nvSpPr>
          <p:cNvPr id="104" name="TextBox 103"/>
          <p:cNvSpPr txBox="1"/>
          <p:nvPr/>
        </p:nvSpPr>
        <p:spPr>
          <a:xfrm>
            <a:off x="3507832" y="8337941"/>
            <a:ext cx="1709084"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Regulatory department</a:t>
            </a:r>
            <a:endParaRPr lang="en-US" sz="1050" b="1" i="1" dirty="0">
              <a:solidFill>
                <a:srgbClr val="1C75BC"/>
              </a:solidFill>
              <a:latin typeface="Calibri" panose="020F0502020204030204" pitchFamily="34" charset="0"/>
            </a:endParaRPr>
          </a:p>
        </p:txBody>
      </p:sp>
      <p:sp>
        <p:nvSpPr>
          <p:cNvPr id="106" name="TextBox 105"/>
          <p:cNvSpPr txBox="1"/>
          <p:nvPr/>
        </p:nvSpPr>
        <p:spPr>
          <a:xfrm>
            <a:off x="3579200" y="8623967"/>
            <a:ext cx="551406"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07" name="TextBox 106"/>
          <p:cNvSpPr txBox="1"/>
          <p:nvPr/>
        </p:nvSpPr>
        <p:spPr>
          <a:xfrm>
            <a:off x="6212901" y="803712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08" name="TextBox 107"/>
          <p:cNvSpPr txBox="1"/>
          <p:nvPr/>
        </p:nvSpPr>
        <p:spPr>
          <a:xfrm>
            <a:off x="6212901" y="835231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109" name="TextBox 108"/>
          <p:cNvSpPr txBox="1"/>
          <p:nvPr/>
        </p:nvSpPr>
        <p:spPr>
          <a:xfrm>
            <a:off x="6212901" y="8645532"/>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111" name="TextBox 110"/>
          <p:cNvSpPr txBox="1"/>
          <p:nvPr/>
        </p:nvSpPr>
        <p:spPr>
          <a:xfrm>
            <a:off x="1393627" y="4960716"/>
            <a:ext cx="906168" cy="351635"/>
          </a:xfrm>
          <a:prstGeom prst="rect">
            <a:avLst/>
          </a:prstGeom>
          <a:noFill/>
        </p:spPr>
        <p:txBody>
          <a:bodyPr wrap="square" rtlCol="0">
            <a:spAutoFit/>
          </a:bodyPr>
          <a:lstStyle/>
          <a:p>
            <a:pPr algn="ctr"/>
            <a:r>
              <a:rPr lang="en-US" sz="1600" b="1" i="1" dirty="0">
                <a:solidFill>
                  <a:srgbClr val="F26228"/>
                </a:solidFill>
                <a:latin typeface="Calibri" panose="020F0502020204030204" pitchFamily="34" charset="0"/>
              </a:rPr>
              <a:t>2.5%</a:t>
            </a:r>
          </a:p>
        </p:txBody>
      </p:sp>
      <p:sp>
        <p:nvSpPr>
          <p:cNvPr id="113" name="TextBox 112"/>
          <p:cNvSpPr txBox="1"/>
          <p:nvPr/>
        </p:nvSpPr>
        <p:spPr>
          <a:xfrm>
            <a:off x="3357886" y="1828214"/>
            <a:ext cx="906168" cy="351635"/>
          </a:xfrm>
          <a:prstGeom prst="rect">
            <a:avLst/>
          </a:prstGeom>
          <a:noFill/>
        </p:spPr>
        <p:txBody>
          <a:bodyPr wrap="square" rtlCol="0">
            <a:spAutoFit/>
          </a:bodyPr>
          <a:lstStyle/>
          <a:p>
            <a:pPr algn="ctr"/>
            <a:r>
              <a:rPr lang="en-US" sz="1600" b="1" i="1" dirty="0" smtClean="0">
                <a:solidFill>
                  <a:srgbClr val="007FDE"/>
                </a:solidFill>
                <a:latin typeface="Calibri" panose="020F0502020204030204" pitchFamily="34" charset="0"/>
              </a:rPr>
              <a:t>92.5%</a:t>
            </a:r>
            <a:endParaRPr lang="en-US" sz="1600" b="1" i="1" dirty="0">
              <a:solidFill>
                <a:srgbClr val="007FDE"/>
              </a:solidFill>
              <a:latin typeface="Calibri" panose="020F0502020204030204" pitchFamily="34" charset="0"/>
            </a:endParaRPr>
          </a:p>
        </p:txBody>
      </p:sp>
      <p:sp>
        <p:nvSpPr>
          <p:cNvPr id="115" name="TextBox 114"/>
          <p:cNvSpPr txBox="1"/>
          <p:nvPr/>
        </p:nvSpPr>
        <p:spPr>
          <a:xfrm>
            <a:off x="5045596" y="4745121"/>
            <a:ext cx="826258" cy="351635"/>
          </a:xfrm>
          <a:prstGeom prst="rect">
            <a:avLst/>
          </a:prstGeom>
          <a:noFill/>
        </p:spPr>
        <p:txBody>
          <a:bodyPr wrap="square" rtlCol="0">
            <a:spAutoFit/>
          </a:bodyPr>
          <a:lstStyle/>
          <a:p>
            <a:pPr algn="ctr"/>
            <a:r>
              <a:rPr lang="en-US" sz="1600" b="1" i="1" dirty="0" smtClean="0">
                <a:solidFill>
                  <a:srgbClr val="4CC3D4"/>
                </a:solidFill>
                <a:latin typeface="Calibri" panose="020F0502020204030204" pitchFamily="34" charset="0"/>
              </a:rPr>
              <a:t>5.0%</a:t>
            </a:r>
            <a:endParaRPr lang="en-US" sz="1600" b="1" i="1" dirty="0">
              <a:solidFill>
                <a:srgbClr val="4CC3D4"/>
              </a:solidFill>
              <a:latin typeface="Calibri" panose="020F0502020204030204" pitchFamily="34" charset="0"/>
            </a:endParaRPr>
          </a:p>
        </p:txBody>
      </p:sp>
      <p:sp>
        <p:nvSpPr>
          <p:cNvPr id="117" name="TextBox 116"/>
          <p:cNvSpPr txBox="1"/>
          <p:nvPr/>
        </p:nvSpPr>
        <p:spPr>
          <a:xfrm>
            <a:off x="6574537" y="4881315"/>
            <a:ext cx="751827" cy="351635"/>
          </a:xfrm>
          <a:prstGeom prst="rect">
            <a:avLst/>
          </a:prstGeom>
          <a:noFill/>
        </p:spPr>
        <p:txBody>
          <a:bodyPr wrap="square" rtlCol="0">
            <a:spAutoFit/>
          </a:bodyPr>
          <a:lstStyle/>
          <a:p>
            <a:pPr algn="ctr"/>
            <a:r>
              <a:rPr lang="en-US" sz="1600" b="1" i="1" dirty="0" smtClean="0">
                <a:solidFill>
                  <a:srgbClr val="616DAA"/>
                </a:solidFill>
                <a:latin typeface="Calibri" panose="020F0502020204030204" pitchFamily="34" charset="0"/>
              </a:rPr>
              <a:t>2.5%</a:t>
            </a:r>
            <a:endParaRPr lang="en-US" sz="1600" b="1" i="1" dirty="0">
              <a:solidFill>
                <a:srgbClr val="616DAA"/>
              </a:solidFill>
              <a:latin typeface="Calibri" panose="020F0502020204030204" pitchFamily="34" charset="0"/>
            </a:endParaRPr>
          </a:p>
        </p:txBody>
      </p:sp>
      <p:sp>
        <p:nvSpPr>
          <p:cNvPr id="69" name="AutoShape 10"/>
          <p:cNvSpPr>
            <a:spLocks noChangeAspect="1" noChangeArrowheads="1" noTextEdit="1"/>
          </p:cNvSpPr>
          <p:nvPr/>
        </p:nvSpPr>
        <p:spPr bwMode="auto">
          <a:xfrm>
            <a:off x="3117850" y="1887538"/>
            <a:ext cx="293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78"/>
          <p:cNvSpPr/>
          <p:nvPr/>
        </p:nvSpPr>
        <p:spPr>
          <a:xfrm>
            <a:off x="1251856" y="5167405"/>
            <a:ext cx="273050" cy="273050"/>
          </a:xfrm>
          <a:prstGeom prst="ellipse">
            <a:avLst/>
          </a:prstGeom>
          <a:solidFill>
            <a:srgbClr val="F26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336870" y="5253361"/>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066974" y="1883983"/>
            <a:ext cx="273050" cy="273050"/>
          </a:xfrm>
          <a:prstGeom prst="ellipse">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151988" y="1969939"/>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985652" y="4993959"/>
            <a:ext cx="273050" cy="273050"/>
          </a:xfrm>
          <a:prstGeom prst="ellipse">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070666" y="5079915"/>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20024" y="5167405"/>
            <a:ext cx="273050" cy="273050"/>
          </a:xfrm>
          <a:prstGeom prst="ellipse">
            <a:avLst/>
          </a:prstGeom>
          <a:solidFill>
            <a:srgbClr val="616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C3D4"/>
              </a:solidFill>
            </a:endParaRPr>
          </a:p>
        </p:txBody>
      </p:sp>
      <p:sp>
        <p:nvSpPr>
          <p:cNvPr id="128" name="Oval 127"/>
          <p:cNvSpPr/>
          <p:nvPr/>
        </p:nvSpPr>
        <p:spPr>
          <a:xfrm>
            <a:off x="6905038" y="5253361"/>
            <a:ext cx="103022" cy="10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9C337B2-FF8D-48F9-B2E0-2BD7AC1D0630}" type="slidenum">
              <a:rPr lang="en-US" smtClean="0"/>
              <a:pPr/>
              <a:t>5</a:t>
            </a:fld>
            <a:endParaRPr lang="en-US"/>
          </a:p>
        </p:txBody>
      </p:sp>
      <p:sp>
        <p:nvSpPr>
          <p:cNvPr id="7" name="Rectangle 6"/>
          <p:cNvSpPr>
            <a:spLocks noChangeArrowheads="1"/>
          </p:cNvSpPr>
          <p:nvPr/>
        </p:nvSpPr>
        <p:spPr bwMode="auto">
          <a:xfrm>
            <a:off x="1327150" y="1681163"/>
            <a:ext cx="14239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2751138" y="1681163"/>
            <a:ext cx="142081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4171950" y="1681163"/>
            <a:ext cx="142081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5592763" y="1681163"/>
            <a:ext cx="14239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8"/>
          <a:stretch>
            <a:fillRect/>
          </a:stretch>
        </p:blipFill>
        <p:spPr>
          <a:xfrm>
            <a:off x="1458187" y="6292117"/>
            <a:ext cx="765000" cy="686250"/>
          </a:xfrm>
          <a:prstGeom prst="rect">
            <a:avLst/>
          </a:prstGeom>
        </p:spPr>
      </p:pic>
      <p:pic>
        <p:nvPicPr>
          <p:cNvPr id="18" name="Picture 17"/>
          <p:cNvPicPr>
            <a:picLocks noChangeAspect="1"/>
          </p:cNvPicPr>
          <p:nvPr/>
        </p:nvPicPr>
        <p:blipFill>
          <a:blip r:embed="rId9"/>
          <a:stretch>
            <a:fillRect/>
          </a:stretch>
        </p:blipFill>
        <p:spPr>
          <a:xfrm>
            <a:off x="4664523" y="6342742"/>
            <a:ext cx="641250" cy="663750"/>
          </a:xfrm>
          <a:prstGeom prst="rect">
            <a:avLst/>
          </a:prstGeom>
        </p:spPr>
      </p:pic>
      <p:pic>
        <p:nvPicPr>
          <p:cNvPr id="19" name="Picture 18"/>
          <p:cNvPicPr>
            <a:picLocks noChangeAspect="1"/>
          </p:cNvPicPr>
          <p:nvPr/>
        </p:nvPicPr>
        <p:blipFill>
          <a:blip r:embed="rId10"/>
          <a:stretch>
            <a:fillRect/>
          </a:stretch>
        </p:blipFill>
        <p:spPr>
          <a:xfrm>
            <a:off x="6094899" y="6356786"/>
            <a:ext cx="686250" cy="663750"/>
          </a:xfrm>
          <a:prstGeom prst="rect">
            <a:avLst/>
          </a:prstGeom>
        </p:spPr>
      </p:pic>
    </p:spTree>
    <p:extLst>
      <p:ext uri="{BB962C8B-B14F-4D97-AF65-F5344CB8AC3E}">
        <p14:creationId xmlns:p14="http://schemas.microsoft.com/office/powerpoint/2010/main" val="3338028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986" y="1080290"/>
            <a:ext cx="5698996" cy="400110"/>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IS YOUR POSITION IN THE COMPANY?</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AutoShape 4"/>
          <p:cNvSpPr>
            <a:spLocks noChangeAspect="1" noChangeArrowheads="1" noTextEdit="1"/>
          </p:cNvSpPr>
          <p:nvPr/>
        </p:nvSpPr>
        <p:spPr bwMode="auto">
          <a:xfrm>
            <a:off x="3851275" y="930751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2765974" y="8012445"/>
            <a:ext cx="2373312"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1"/>
          <p:cNvSpPr>
            <a:spLocks noChangeArrowheads="1"/>
          </p:cNvSpPr>
          <p:nvPr/>
        </p:nvSpPr>
        <p:spPr bwMode="auto">
          <a:xfrm>
            <a:off x="5897563" y="8332788"/>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768042" y="5741206"/>
            <a:ext cx="2582132" cy="3455368"/>
            <a:chOff x="768042" y="5741206"/>
            <a:chExt cx="2582132" cy="3455368"/>
          </a:xfrm>
        </p:grpSpPr>
        <p:sp>
          <p:nvSpPr>
            <p:cNvPr id="2" name="Round Same Side Corner Rectangle 1"/>
            <p:cNvSpPr/>
            <p:nvPr/>
          </p:nvSpPr>
          <p:spPr>
            <a:xfrm>
              <a:off x="768042" y="5741206"/>
              <a:ext cx="2418477"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8043" y="5953402"/>
              <a:ext cx="2416728" cy="3243172"/>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808280" y="5760840"/>
              <a:ext cx="650002"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Count</a:t>
              </a:r>
              <a:endParaRPr lang="en-US" sz="1200" b="1" dirty="0">
                <a:solidFill>
                  <a:schemeClr val="bg1"/>
                </a:solidFill>
                <a:latin typeface="Calibri" panose="020F0502020204030204" pitchFamily="34" charset="0"/>
              </a:endParaRPr>
            </a:p>
          </p:txBody>
        </p:sp>
        <p:sp>
          <p:nvSpPr>
            <p:cNvPr id="109" name="TextBox 108"/>
            <p:cNvSpPr txBox="1"/>
            <p:nvPr/>
          </p:nvSpPr>
          <p:spPr>
            <a:xfrm>
              <a:off x="1014026" y="6073435"/>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36" name="TextBox 35"/>
            <p:cNvSpPr txBox="1"/>
            <p:nvPr/>
          </p:nvSpPr>
          <p:spPr>
            <a:xfrm>
              <a:off x="1458282" y="5760840"/>
              <a:ext cx="1010494"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Response</a:t>
              </a:r>
              <a:endParaRPr lang="en-US" sz="1200" b="1" dirty="0">
                <a:solidFill>
                  <a:schemeClr val="bg1"/>
                </a:solidFill>
                <a:latin typeface="Calibri" panose="020F0502020204030204" pitchFamily="34" charset="0"/>
              </a:endParaRPr>
            </a:p>
          </p:txBody>
        </p:sp>
        <p:sp>
          <p:nvSpPr>
            <p:cNvPr id="16" name="Rectangle 10"/>
            <p:cNvSpPr>
              <a:spLocks noChangeArrowheads="1"/>
            </p:cNvSpPr>
            <p:nvPr/>
          </p:nvSpPr>
          <p:spPr bwMode="auto">
            <a:xfrm>
              <a:off x="1390564" y="6066448"/>
              <a:ext cx="1794207" cy="3130126"/>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TextBox 102"/>
            <p:cNvSpPr txBox="1"/>
            <p:nvPr/>
          </p:nvSpPr>
          <p:spPr>
            <a:xfrm>
              <a:off x="1388183" y="6073435"/>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Manager</a:t>
              </a:r>
              <a:endParaRPr lang="en-US" sz="1050" b="1" i="1" dirty="0">
                <a:solidFill>
                  <a:srgbClr val="1C75BC"/>
                </a:solidFill>
                <a:latin typeface="Calibri" panose="020F0502020204030204" pitchFamily="34" charset="0"/>
              </a:endParaRPr>
            </a:p>
          </p:txBody>
        </p:sp>
        <p:pic>
          <p:nvPicPr>
            <p:cNvPr id="20" name="Picture 19"/>
            <p:cNvPicPr>
              <a:picLocks noChangeAspect="1"/>
            </p:cNvPicPr>
            <p:nvPr/>
          </p:nvPicPr>
          <p:blipFill>
            <a:blip r:embed="rId3"/>
            <a:stretch>
              <a:fillRect/>
            </a:stretch>
          </p:blipFill>
          <p:spPr>
            <a:xfrm>
              <a:off x="768042" y="6335960"/>
              <a:ext cx="2416729" cy="315000"/>
            </a:xfrm>
            <a:prstGeom prst="rect">
              <a:avLst/>
            </a:prstGeom>
          </p:spPr>
        </p:pic>
        <p:sp>
          <p:nvSpPr>
            <p:cNvPr id="44" name="TextBox 43"/>
            <p:cNvSpPr txBox="1"/>
            <p:nvPr/>
          </p:nvSpPr>
          <p:spPr>
            <a:xfrm>
              <a:off x="1014026" y="636931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45" name="TextBox 44"/>
            <p:cNvSpPr txBox="1"/>
            <p:nvPr/>
          </p:nvSpPr>
          <p:spPr>
            <a:xfrm>
              <a:off x="1388183" y="6369318"/>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Affairs Manager</a:t>
              </a:r>
              <a:endParaRPr lang="en-US" sz="1050" b="1" i="1" dirty="0">
                <a:solidFill>
                  <a:srgbClr val="1C75BC"/>
                </a:solidFill>
                <a:latin typeface="Calibri" panose="020F0502020204030204" pitchFamily="34" charset="0"/>
              </a:endParaRPr>
            </a:p>
          </p:txBody>
        </p:sp>
        <p:sp>
          <p:nvSpPr>
            <p:cNvPr id="46" name="TextBox 45"/>
            <p:cNvSpPr txBox="1"/>
            <p:nvPr/>
          </p:nvSpPr>
          <p:spPr>
            <a:xfrm>
              <a:off x="1014026" y="665096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3</a:t>
              </a:r>
              <a:endParaRPr lang="en-US" sz="1050" b="1" i="1" dirty="0">
                <a:solidFill>
                  <a:srgbClr val="1C75BC"/>
                </a:solidFill>
                <a:latin typeface="Calibri" panose="020F0502020204030204" pitchFamily="34" charset="0"/>
              </a:endParaRPr>
            </a:p>
          </p:txBody>
        </p:sp>
        <p:sp>
          <p:nvSpPr>
            <p:cNvPr id="47" name="TextBox 46"/>
            <p:cNvSpPr txBox="1"/>
            <p:nvPr/>
          </p:nvSpPr>
          <p:spPr>
            <a:xfrm>
              <a:off x="1388183" y="6650960"/>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MSL Manager</a:t>
              </a:r>
              <a:endParaRPr lang="en-US" sz="1050" b="1" i="1" dirty="0">
                <a:solidFill>
                  <a:srgbClr val="1C75BC"/>
                </a:solidFill>
                <a:latin typeface="Calibri" panose="020F0502020204030204" pitchFamily="34" charset="0"/>
              </a:endParaRPr>
            </a:p>
          </p:txBody>
        </p:sp>
        <p:pic>
          <p:nvPicPr>
            <p:cNvPr id="48" name="Picture 47"/>
            <p:cNvPicPr>
              <a:picLocks noChangeAspect="1"/>
            </p:cNvPicPr>
            <p:nvPr/>
          </p:nvPicPr>
          <p:blipFill>
            <a:blip r:embed="rId3"/>
            <a:stretch>
              <a:fillRect/>
            </a:stretch>
          </p:blipFill>
          <p:spPr>
            <a:xfrm>
              <a:off x="768042" y="6913485"/>
              <a:ext cx="2416729" cy="315000"/>
            </a:xfrm>
            <a:prstGeom prst="rect">
              <a:avLst/>
            </a:prstGeom>
          </p:spPr>
        </p:pic>
        <p:sp>
          <p:nvSpPr>
            <p:cNvPr id="49" name="TextBox 48"/>
            <p:cNvSpPr txBox="1"/>
            <p:nvPr/>
          </p:nvSpPr>
          <p:spPr>
            <a:xfrm>
              <a:off x="1014026" y="6946843"/>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3</a:t>
              </a:r>
              <a:endParaRPr lang="en-US" sz="1050" b="1" i="1" dirty="0">
                <a:solidFill>
                  <a:srgbClr val="1C75BC"/>
                </a:solidFill>
                <a:latin typeface="Calibri" panose="020F0502020204030204" pitchFamily="34" charset="0"/>
              </a:endParaRPr>
            </a:p>
          </p:txBody>
        </p:sp>
        <p:sp>
          <p:nvSpPr>
            <p:cNvPr id="50" name="TextBox 49"/>
            <p:cNvSpPr txBox="1"/>
            <p:nvPr/>
          </p:nvSpPr>
          <p:spPr>
            <a:xfrm>
              <a:off x="1388183" y="6946843"/>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Director</a:t>
              </a:r>
              <a:endParaRPr lang="en-US" sz="1050" b="1" i="1" dirty="0">
                <a:solidFill>
                  <a:srgbClr val="1C75BC"/>
                </a:solidFill>
                <a:latin typeface="Calibri" panose="020F0502020204030204" pitchFamily="34" charset="0"/>
              </a:endParaRPr>
            </a:p>
          </p:txBody>
        </p:sp>
        <p:sp>
          <p:nvSpPr>
            <p:cNvPr id="51" name="TextBox 50"/>
            <p:cNvSpPr txBox="1"/>
            <p:nvPr/>
          </p:nvSpPr>
          <p:spPr>
            <a:xfrm>
              <a:off x="1014026" y="722714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3</a:t>
              </a:r>
              <a:endParaRPr lang="en-US" sz="1050" b="1" i="1" dirty="0">
                <a:solidFill>
                  <a:srgbClr val="1C75BC"/>
                </a:solidFill>
                <a:latin typeface="Calibri" panose="020F0502020204030204" pitchFamily="34" charset="0"/>
              </a:endParaRPr>
            </a:p>
          </p:txBody>
        </p:sp>
        <p:sp>
          <p:nvSpPr>
            <p:cNvPr id="52" name="TextBox 51"/>
            <p:cNvSpPr txBox="1"/>
            <p:nvPr/>
          </p:nvSpPr>
          <p:spPr>
            <a:xfrm>
              <a:off x="1388183" y="7227148"/>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manager</a:t>
              </a:r>
              <a:endParaRPr lang="en-US" sz="1050" b="1" i="1" dirty="0">
                <a:solidFill>
                  <a:srgbClr val="1C75BC"/>
                </a:solidFill>
                <a:latin typeface="Calibri" panose="020F0502020204030204" pitchFamily="34" charset="0"/>
              </a:endParaRPr>
            </a:p>
          </p:txBody>
        </p:sp>
        <p:pic>
          <p:nvPicPr>
            <p:cNvPr id="53" name="Picture 52"/>
            <p:cNvPicPr>
              <a:picLocks noChangeAspect="1"/>
            </p:cNvPicPr>
            <p:nvPr/>
          </p:nvPicPr>
          <p:blipFill>
            <a:blip r:embed="rId3"/>
            <a:stretch>
              <a:fillRect/>
            </a:stretch>
          </p:blipFill>
          <p:spPr>
            <a:xfrm>
              <a:off x="768042" y="7489673"/>
              <a:ext cx="2416729" cy="315000"/>
            </a:xfrm>
            <a:prstGeom prst="rect">
              <a:avLst/>
            </a:prstGeom>
          </p:spPr>
        </p:pic>
        <p:sp>
          <p:nvSpPr>
            <p:cNvPr id="54" name="TextBox 53"/>
            <p:cNvSpPr txBox="1"/>
            <p:nvPr/>
          </p:nvSpPr>
          <p:spPr>
            <a:xfrm>
              <a:off x="1014026" y="752303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3</a:t>
              </a:r>
              <a:endParaRPr lang="en-US" sz="1050" b="1" i="1" dirty="0">
                <a:solidFill>
                  <a:srgbClr val="1C75BC"/>
                </a:solidFill>
                <a:latin typeface="Calibri" panose="020F0502020204030204" pitchFamily="34" charset="0"/>
              </a:endParaRPr>
            </a:p>
          </p:txBody>
        </p:sp>
        <p:sp>
          <p:nvSpPr>
            <p:cNvPr id="55" name="TextBox 54"/>
            <p:cNvSpPr txBox="1"/>
            <p:nvPr/>
          </p:nvSpPr>
          <p:spPr>
            <a:xfrm>
              <a:off x="1388183" y="7523031"/>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Senior medical manager</a:t>
              </a:r>
              <a:endParaRPr lang="en-US" sz="1050" b="1" i="1" dirty="0">
                <a:solidFill>
                  <a:srgbClr val="1C75BC"/>
                </a:solidFill>
                <a:latin typeface="Calibri" panose="020F0502020204030204" pitchFamily="34" charset="0"/>
              </a:endParaRPr>
            </a:p>
          </p:txBody>
        </p:sp>
        <p:sp>
          <p:nvSpPr>
            <p:cNvPr id="56" name="TextBox 55"/>
            <p:cNvSpPr txBox="1"/>
            <p:nvPr/>
          </p:nvSpPr>
          <p:spPr>
            <a:xfrm>
              <a:off x="1014026" y="778330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57" name="TextBox 56"/>
            <p:cNvSpPr txBox="1"/>
            <p:nvPr/>
          </p:nvSpPr>
          <p:spPr>
            <a:xfrm>
              <a:off x="1388183" y="7783301"/>
              <a:ext cx="172839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Senior Medical Manager</a:t>
              </a:r>
              <a:endParaRPr lang="en-US" sz="1050" b="1" i="1" dirty="0">
                <a:solidFill>
                  <a:srgbClr val="1C75BC"/>
                </a:solidFill>
                <a:latin typeface="Calibri" panose="020F0502020204030204" pitchFamily="34" charset="0"/>
              </a:endParaRPr>
            </a:p>
          </p:txBody>
        </p:sp>
        <p:pic>
          <p:nvPicPr>
            <p:cNvPr id="58" name="Picture 57"/>
            <p:cNvPicPr>
              <a:picLocks noChangeAspect="1"/>
            </p:cNvPicPr>
            <p:nvPr/>
          </p:nvPicPr>
          <p:blipFill>
            <a:blip r:embed="rId3"/>
            <a:stretch>
              <a:fillRect/>
            </a:stretch>
          </p:blipFill>
          <p:spPr>
            <a:xfrm>
              <a:off x="768042" y="8045826"/>
              <a:ext cx="2416729" cy="315000"/>
            </a:xfrm>
            <a:prstGeom prst="rect">
              <a:avLst/>
            </a:prstGeom>
          </p:spPr>
        </p:pic>
        <p:sp>
          <p:nvSpPr>
            <p:cNvPr id="59" name="TextBox 58"/>
            <p:cNvSpPr txBox="1"/>
            <p:nvPr/>
          </p:nvSpPr>
          <p:spPr>
            <a:xfrm>
              <a:off x="1014026" y="807918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60" name="TextBox 59"/>
            <p:cNvSpPr txBox="1"/>
            <p:nvPr/>
          </p:nvSpPr>
          <p:spPr>
            <a:xfrm>
              <a:off x="1388183" y="8079184"/>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AD</a:t>
              </a:r>
              <a:endParaRPr lang="en-US" sz="1050" b="1" i="1" dirty="0">
                <a:solidFill>
                  <a:srgbClr val="1C75BC"/>
                </a:solidFill>
                <a:latin typeface="Calibri" panose="020F0502020204030204" pitchFamily="34" charset="0"/>
              </a:endParaRPr>
            </a:p>
          </p:txBody>
        </p:sp>
        <p:sp>
          <p:nvSpPr>
            <p:cNvPr id="61" name="TextBox 60"/>
            <p:cNvSpPr txBox="1"/>
            <p:nvPr/>
          </p:nvSpPr>
          <p:spPr>
            <a:xfrm>
              <a:off x="1014026" y="835482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62" name="TextBox 61"/>
            <p:cNvSpPr txBox="1"/>
            <p:nvPr/>
          </p:nvSpPr>
          <p:spPr>
            <a:xfrm>
              <a:off x="1388183" y="8354824"/>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Director</a:t>
              </a:r>
              <a:endParaRPr lang="en-US" sz="1050" b="1" i="1" dirty="0">
                <a:solidFill>
                  <a:srgbClr val="1C75BC"/>
                </a:solidFill>
                <a:latin typeface="Calibri" panose="020F0502020204030204" pitchFamily="34" charset="0"/>
              </a:endParaRPr>
            </a:p>
          </p:txBody>
        </p:sp>
        <p:pic>
          <p:nvPicPr>
            <p:cNvPr id="63" name="Picture 62"/>
            <p:cNvPicPr>
              <a:picLocks noChangeAspect="1"/>
            </p:cNvPicPr>
            <p:nvPr/>
          </p:nvPicPr>
          <p:blipFill>
            <a:blip r:embed="rId3"/>
            <a:stretch>
              <a:fillRect/>
            </a:stretch>
          </p:blipFill>
          <p:spPr>
            <a:xfrm>
              <a:off x="768042" y="8617349"/>
              <a:ext cx="2416729" cy="315000"/>
            </a:xfrm>
            <a:prstGeom prst="rect">
              <a:avLst/>
            </a:prstGeom>
          </p:spPr>
        </p:pic>
        <p:sp>
          <p:nvSpPr>
            <p:cNvPr id="64" name="TextBox 63"/>
            <p:cNvSpPr txBox="1"/>
            <p:nvPr/>
          </p:nvSpPr>
          <p:spPr>
            <a:xfrm>
              <a:off x="1014026" y="8650707"/>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65" name="TextBox 64"/>
            <p:cNvSpPr txBox="1"/>
            <p:nvPr/>
          </p:nvSpPr>
          <p:spPr>
            <a:xfrm>
              <a:off x="1388183" y="8650707"/>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Director Field Medical</a:t>
              </a:r>
              <a:endParaRPr lang="en-US" sz="1050" b="1" i="1" dirty="0">
                <a:solidFill>
                  <a:srgbClr val="1C75BC"/>
                </a:solidFill>
                <a:latin typeface="Calibri" panose="020F0502020204030204" pitchFamily="34" charset="0"/>
              </a:endParaRPr>
            </a:p>
          </p:txBody>
        </p:sp>
        <p:sp>
          <p:nvSpPr>
            <p:cNvPr id="66" name="TextBox 65"/>
            <p:cNvSpPr txBox="1"/>
            <p:nvPr/>
          </p:nvSpPr>
          <p:spPr>
            <a:xfrm>
              <a:off x="1014026" y="893496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67" name="TextBox 66"/>
            <p:cNvSpPr txBox="1"/>
            <p:nvPr/>
          </p:nvSpPr>
          <p:spPr>
            <a:xfrm>
              <a:off x="1388183" y="8934964"/>
              <a:ext cx="19619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Director Medical Affairs</a:t>
              </a:r>
              <a:endParaRPr lang="en-US" sz="1050" b="1" i="1" dirty="0">
                <a:solidFill>
                  <a:srgbClr val="1C75BC"/>
                </a:solidFill>
                <a:latin typeface="Calibri" panose="020F0502020204030204" pitchFamily="34" charset="0"/>
              </a:endParaRPr>
            </a:p>
          </p:txBody>
        </p:sp>
      </p:grpSp>
      <p:sp>
        <p:nvSpPr>
          <p:cNvPr id="70" name="Round Same Side Corner Rectangle 69"/>
          <p:cNvSpPr/>
          <p:nvPr/>
        </p:nvSpPr>
        <p:spPr>
          <a:xfrm>
            <a:off x="3315431" y="5741206"/>
            <a:ext cx="3171094"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315431" y="5953402"/>
            <a:ext cx="3171093" cy="3243172"/>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355669" y="5760840"/>
            <a:ext cx="650002"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Count</a:t>
            </a:r>
            <a:endParaRPr lang="en-US" sz="1200" b="1" dirty="0">
              <a:solidFill>
                <a:schemeClr val="bg1"/>
              </a:solidFill>
              <a:latin typeface="Calibri" panose="020F0502020204030204" pitchFamily="34" charset="0"/>
            </a:endParaRPr>
          </a:p>
        </p:txBody>
      </p:sp>
      <p:sp>
        <p:nvSpPr>
          <p:cNvPr id="73" name="TextBox 72"/>
          <p:cNvSpPr txBox="1"/>
          <p:nvPr/>
        </p:nvSpPr>
        <p:spPr>
          <a:xfrm>
            <a:off x="3561415" y="6073435"/>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74" name="TextBox 73"/>
          <p:cNvSpPr txBox="1"/>
          <p:nvPr/>
        </p:nvSpPr>
        <p:spPr>
          <a:xfrm>
            <a:off x="4005671" y="5760840"/>
            <a:ext cx="1010494" cy="276999"/>
          </a:xfrm>
          <a:prstGeom prst="rect">
            <a:avLst/>
          </a:prstGeom>
          <a:noFill/>
        </p:spPr>
        <p:txBody>
          <a:bodyPr wrap="square" rtlCol="0">
            <a:spAutoFit/>
          </a:bodyPr>
          <a:lstStyle/>
          <a:p>
            <a:r>
              <a:rPr lang="en-US" sz="1200" b="1" dirty="0" smtClean="0">
                <a:solidFill>
                  <a:schemeClr val="bg1"/>
                </a:solidFill>
                <a:latin typeface="Calibri" panose="020F0502020204030204" pitchFamily="34" charset="0"/>
              </a:rPr>
              <a:t>Response</a:t>
            </a:r>
            <a:endParaRPr lang="en-US" sz="1200" b="1" dirty="0">
              <a:solidFill>
                <a:schemeClr val="bg1"/>
              </a:solidFill>
              <a:latin typeface="Calibri" panose="020F0502020204030204" pitchFamily="34" charset="0"/>
            </a:endParaRPr>
          </a:p>
        </p:txBody>
      </p:sp>
      <p:sp>
        <p:nvSpPr>
          <p:cNvPr id="75" name="Rectangle 10"/>
          <p:cNvSpPr>
            <a:spLocks noChangeArrowheads="1"/>
          </p:cNvSpPr>
          <p:nvPr/>
        </p:nvSpPr>
        <p:spPr bwMode="auto">
          <a:xfrm>
            <a:off x="3937953" y="6066448"/>
            <a:ext cx="2548572" cy="3130126"/>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4011772" y="6073435"/>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GM</a:t>
            </a:r>
            <a:endParaRPr lang="en-US" sz="1050" b="1" i="1" dirty="0">
              <a:solidFill>
                <a:srgbClr val="1C75BC"/>
              </a:solidFill>
              <a:latin typeface="Calibri" panose="020F0502020204030204" pitchFamily="34" charset="0"/>
            </a:endParaRPr>
          </a:p>
        </p:txBody>
      </p:sp>
      <p:pic>
        <p:nvPicPr>
          <p:cNvPr id="77" name="Picture 76"/>
          <p:cNvPicPr>
            <a:picLocks noChangeAspect="1"/>
          </p:cNvPicPr>
          <p:nvPr/>
        </p:nvPicPr>
        <p:blipFill>
          <a:blip r:embed="rId3"/>
          <a:stretch>
            <a:fillRect/>
          </a:stretch>
        </p:blipFill>
        <p:spPr>
          <a:xfrm>
            <a:off x="3315431" y="6335960"/>
            <a:ext cx="3171094" cy="315000"/>
          </a:xfrm>
          <a:prstGeom prst="rect">
            <a:avLst/>
          </a:prstGeom>
        </p:spPr>
      </p:pic>
      <p:sp>
        <p:nvSpPr>
          <p:cNvPr id="78" name="TextBox 77"/>
          <p:cNvSpPr txBox="1"/>
          <p:nvPr/>
        </p:nvSpPr>
        <p:spPr>
          <a:xfrm>
            <a:off x="3561415" y="636931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79" name="TextBox 78"/>
          <p:cNvSpPr txBox="1"/>
          <p:nvPr/>
        </p:nvSpPr>
        <p:spPr>
          <a:xfrm>
            <a:off x="4011772" y="6369318"/>
            <a:ext cx="221757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Global Medical </a:t>
            </a:r>
            <a:r>
              <a:rPr lang="en-US" sz="1100" dirty="0" err="1" smtClean="0">
                <a:solidFill>
                  <a:srgbClr val="58595B"/>
                </a:solidFill>
                <a:latin typeface="Calibri" panose="020F0502020204030204" pitchFamily="34" charset="0"/>
              </a:rPr>
              <a:t>Afairs</a:t>
            </a:r>
            <a:r>
              <a:rPr lang="en-US" sz="1100" dirty="0" smtClean="0">
                <a:solidFill>
                  <a:srgbClr val="58595B"/>
                </a:solidFill>
                <a:latin typeface="Calibri" panose="020F0502020204030204" pitchFamily="34" charset="0"/>
              </a:rPr>
              <a:t> Manager</a:t>
            </a:r>
            <a:endParaRPr lang="en-US" sz="1050" b="1" i="1" dirty="0">
              <a:solidFill>
                <a:srgbClr val="1C75BC"/>
              </a:solidFill>
              <a:latin typeface="Calibri" panose="020F0502020204030204" pitchFamily="34" charset="0"/>
            </a:endParaRPr>
          </a:p>
        </p:txBody>
      </p:sp>
      <p:sp>
        <p:nvSpPr>
          <p:cNvPr id="80" name="TextBox 79"/>
          <p:cNvSpPr txBox="1"/>
          <p:nvPr/>
        </p:nvSpPr>
        <p:spPr>
          <a:xfrm>
            <a:off x="3561415" y="6650960"/>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81" name="TextBox 80"/>
          <p:cNvSpPr txBox="1"/>
          <p:nvPr/>
        </p:nvSpPr>
        <p:spPr>
          <a:xfrm>
            <a:off x="4011772" y="6650960"/>
            <a:ext cx="255095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International Business Development</a:t>
            </a:r>
            <a:endParaRPr lang="en-US" sz="1050" b="1" i="1" dirty="0">
              <a:solidFill>
                <a:srgbClr val="1C75BC"/>
              </a:solidFill>
              <a:latin typeface="Calibri" panose="020F0502020204030204" pitchFamily="34" charset="0"/>
            </a:endParaRPr>
          </a:p>
        </p:txBody>
      </p:sp>
      <p:pic>
        <p:nvPicPr>
          <p:cNvPr id="82" name="Picture 81"/>
          <p:cNvPicPr>
            <a:picLocks noChangeAspect="1"/>
          </p:cNvPicPr>
          <p:nvPr/>
        </p:nvPicPr>
        <p:blipFill>
          <a:blip r:embed="rId3"/>
          <a:stretch>
            <a:fillRect/>
          </a:stretch>
        </p:blipFill>
        <p:spPr>
          <a:xfrm>
            <a:off x="3315431" y="6913485"/>
            <a:ext cx="3171094" cy="315000"/>
          </a:xfrm>
          <a:prstGeom prst="rect">
            <a:avLst/>
          </a:prstGeom>
        </p:spPr>
      </p:pic>
      <p:sp>
        <p:nvSpPr>
          <p:cNvPr id="83" name="TextBox 82"/>
          <p:cNvSpPr txBox="1"/>
          <p:nvPr/>
        </p:nvSpPr>
        <p:spPr>
          <a:xfrm>
            <a:off x="3561415" y="6946843"/>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84" name="TextBox 83"/>
          <p:cNvSpPr txBox="1"/>
          <p:nvPr/>
        </p:nvSpPr>
        <p:spPr>
          <a:xfrm>
            <a:off x="4011773" y="6946843"/>
            <a:ext cx="1028788"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MSL Lead</a:t>
            </a:r>
            <a:endParaRPr lang="en-US" sz="1050" b="1" i="1" dirty="0">
              <a:solidFill>
                <a:srgbClr val="1C75BC"/>
              </a:solidFill>
              <a:latin typeface="Calibri" panose="020F0502020204030204" pitchFamily="34" charset="0"/>
            </a:endParaRPr>
          </a:p>
        </p:txBody>
      </p:sp>
      <p:sp>
        <p:nvSpPr>
          <p:cNvPr id="88" name="TextBox 87"/>
          <p:cNvSpPr txBox="1"/>
          <p:nvPr/>
        </p:nvSpPr>
        <p:spPr>
          <a:xfrm>
            <a:off x="3561415" y="7227148"/>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90" name="TextBox 89"/>
          <p:cNvSpPr txBox="1"/>
          <p:nvPr/>
        </p:nvSpPr>
        <p:spPr>
          <a:xfrm>
            <a:off x="4011772" y="7227148"/>
            <a:ext cx="108059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MSL manager</a:t>
            </a:r>
            <a:endParaRPr lang="en-US" sz="1050" b="1" i="1" dirty="0">
              <a:solidFill>
                <a:srgbClr val="1C75BC"/>
              </a:solidFill>
              <a:latin typeface="Calibri" panose="020F0502020204030204" pitchFamily="34" charset="0"/>
            </a:endParaRPr>
          </a:p>
        </p:txBody>
      </p:sp>
      <p:pic>
        <p:nvPicPr>
          <p:cNvPr id="92" name="Picture 91"/>
          <p:cNvPicPr>
            <a:picLocks noChangeAspect="1"/>
          </p:cNvPicPr>
          <p:nvPr/>
        </p:nvPicPr>
        <p:blipFill>
          <a:blip r:embed="rId3"/>
          <a:stretch>
            <a:fillRect/>
          </a:stretch>
        </p:blipFill>
        <p:spPr>
          <a:xfrm>
            <a:off x="3315431" y="7489673"/>
            <a:ext cx="3171094" cy="315000"/>
          </a:xfrm>
          <a:prstGeom prst="rect">
            <a:avLst/>
          </a:prstGeom>
        </p:spPr>
      </p:pic>
      <p:sp>
        <p:nvSpPr>
          <p:cNvPr id="93" name="TextBox 92"/>
          <p:cNvSpPr txBox="1"/>
          <p:nvPr/>
        </p:nvSpPr>
        <p:spPr>
          <a:xfrm>
            <a:off x="3561415" y="752303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94" name="TextBox 93"/>
          <p:cNvSpPr txBox="1"/>
          <p:nvPr/>
        </p:nvSpPr>
        <p:spPr>
          <a:xfrm>
            <a:off x="4011773" y="7523031"/>
            <a:ext cx="1203714"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Advisor</a:t>
            </a:r>
            <a:endParaRPr lang="en-US" sz="1050" b="1" i="1" dirty="0">
              <a:solidFill>
                <a:srgbClr val="1C75BC"/>
              </a:solidFill>
              <a:latin typeface="Calibri" panose="020F0502020204030204" pitchFamily="34" charset="0"/>
            </a:endParaRPr>
          </a:p>
        </p:txBody>
      </p:sp>
      <p:sp>
        <p:nvSpPr>
          <p:cNvPr id="95" name="TextBox 94"/>
          <p:cNvSpPr txBox="1"/>
          <p:nvPr/>
        </p:nvSpPr>
        <p:spPr>
          <a:xfrm>
            <a:off x="3561415" y="778330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96" name="TextBox 95"/>
          <p:cNvSpPr txBox="1"/>
          <p:nvPr/>
        </p:nvSpPr>
        <p:spPr>
          <a:xfrm>
            <a:off x="4011772" y="7783301"/>
            <a:ext cx="221757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Affairs and PV Manager</a:t>
            </a:r>
            <a:endParaRPr lang="en-US" sz="1050" b="1" i="1" dirty="0">
              <a:solidFill>
                <a:srgbClr val="1C75BC"/>
              </a:solidFill>
              <a:latin typeface="Calibri" panose="020F0502020204030204" pitchFamily="34" charset="0"/>
            </a:endParaRPr>
          </a:p>
        </p:txBody>
      </p:sp>
      <p:pic>
        <p:nvPicPr>
          <p:cNvPr id="97" name="Picture 96"/>
          <p:cNvPicPr>
            <a:picLocks noChangeAspect="1"/>
          </p:cNvPicPr>
          <p:nvPr/>
        </p:nvPicPr>
        <p:blipFill>
          <a:blip r:embed="rId3"/>
          <a:stretch>
            <a:fillRect/>
          </a:stretch>
        </p:blipFill>
        <p:spPr>
          <a:xfrm>
            <a:off x="3315431" y="8045826"/>
            <a:ext cx="3171094" cy="315000"/>
          </a:xfrm>
          <a:prstGeom prst="rect">
            <a:avLst/>
          </a:prstGeom>
        </p:spPr>
      </p:pic>
      <p:sp>
        <p:nvSpPr>
          <p:cNvPr id="98" name="TextBox 97"/>
          <p:cNvSpPr txBox="1"/>
          <p:nvPr/>
        </p:nvSpPr>
        <p:spPr>
          <a:xfrm>
            <a:off x="3561415" y="807918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99" name="TextBox 98"/>
          <p:cNvSpPr txBox="1"/>
          <p:nvPr/>
        </p:nvSpPr>
        <p:spPr>
          <a:xfrm>
            <a:off x="4011773" y="8079184"/>
            <a:ext cx="1796588"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Affairs manager</a:t>
            </a:r>
            <a:endParaRPr lang="en-US" sz="1050" b="1" i="1" dirty="0">
              <a:solidFill>
                <a:srgbClr val="1C75BC"/>
              </a:solidFill>
              <a:latin typeface="Calibri" panose="020F0502020204030204" pitchFamily="34" charset="0"/>
            </a:endParaRPr>
          </a:p>
        </p:txBody>
      </p:sp>
      <p:sp>
        <p:nvSpPr>
          <p:cNvPr id="100" name="TextBox 99"/>
          <p:cNvSpPr txBox="1"/>
          <p:nvPr/>
        </p:nvSpPr>
        <p:spPr>
          <a:xfrm>
            <a:off x="3561415" y="835482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105" name="TextBox 104"/>
          <p:cNvSpPr txBox="1"/>
          <p:nvPr/>
        </p:nvSpPr>
        <p:spPr>
          <a:xfrm>
            <a:off x="4011772" y="8354824"/>
            <a:ext cx="213185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Recruitment Account Manager</a:t>
            </a:r>
            <a:endParaRPr lang="en-US" sz="1050" b="1" i="1" dirty="0">
              <a:solidFill>
                <a:srgbClr val="1C75BC"/>
              </a:solidFill>
              <a:latin typeface="Calibri" panose="020F0502020204030204" pitchFamily="34" charset="0"/>
            </a:endParaRPr>
          </a:p>
        </p:txBody>
      </p:sp>
      <p:pic>
        <p:nvPicPr>
          <p:cNvPr id="110" name="Picture 109"/>
          <p:cNvPicPr>
            <a:picLocks noChangeAspect="1"/>
          </p:cNvPicPr>
          <p:nvPr/>
        </p:nvPicPr>
        <p:blipFill>
          <a:blip r:embed="rId3"/>
          <a:stretch>
            <a:fillRect/>
          </a:stretch>
        </p:blipFill>
        <p:spPr>
          <a:xfrm>
            <a:off x="3315431" y="8617349"/>
            <a:ext cx="3171094" cy="315000"/>
          </a:xfrm>
          <a:prstGeom prst="rect">
            <a:avLst/>
          </a:prstGeom>
        </p:spPr>
      </p:pic>
      <p:sp>
        <p:nvSpPr>
          <p:cNvPr id="111" name="TextBox 110"/>
          <p:cNvSpPr txBox="1"/>
          <p:nvPr/>
        </p:nvSpPr>
        <p:spPr>
          <a:xfrm>
            <a:off x="3561415" y="8650707"/>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112" name="TextBox 111"/>
          <p:cNvSpPr txBox="1"/>
          <p:nvPr/>
        </p:nvSpPr>
        <p:spPr>
          <a:xfrm>
            <a:off x="4011772" y="8650707"/>
            <a:ext cx="192550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Regional Medical Manager</a:t>
            </a:r>
            <a:endParaRPr lang="en-US" sz="1050" b="1" i="1" dirty="0">
              <a:solidFill>
                <a:srgbClr val="1C75BC"/>
              </a:solidFill>
              <a:latin typeface="Calibri" panose="020F0502020204030204" pitchFamily="34" charset="0"/>
            </a:endParaRPr>
          </a:p>
        </p:txBody>
      </p:sp>
      <p:sp>
        <p:nvSpPr>
          <p:cNvPr id="113" name="TextBox 112"/>
          <p:cNvSpPr txBox="1"/>
          <p:nvPr/>
        </p:nvSpPr>
        <p:spPr>
          <a:xfrm>
            <a:off x="3561415" y="893496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4</a:t>
            </a:r>
            <a:endParaRPr lang="en-US" sz="1050" b="1" i="1" dirty="0">
              <a:solidFill>
                <a:srgbClr val="1C75BC"/>
              </a:solidFill>
              <a:latin typeface="Calibri" panose="020F0502020204030204" pitchFamily="34" charset="0"/>
            </a:endParaRPr>
          </a:p>
        </p:txBody>
      </p:sp>
      <p:sp>
        <p:nvSpPr>
          <p:cNvPr id="114" name="TextBox 113"/>
          <p:cNvSpPr txBox="1"/>
          <p:nvPr/>
        </p:nvSpPr>
        <p:spPr>
          <a:xfrm>
            <a:off x="4011772" y="8934964"/>
            <a:ext cx="171275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medical affairs manager</a:t>
            </a:r>
            <a:endParaRPr lang="en-US" sz="1050" b="1" i="1" dirty="0">
              <a:solidFill>
                <a:srgbClr val="1C75B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9C337B2-FF8D-48F9-B2E0-2BD7AC1D0630}" type="slidenum">
              <a:rPr lang="en-US" smtClean="0"/>
              <a:pPr/>
              <a:t>6</a:t>
            </a:fld>
            <a:endParaRPr lang="en-US"/>
          </a:p>
        </p:txBody>
      </p:sp>
      <p:sp>
        <p:nvSpPr>
          <p:cNvPr id="11" name="Rectangle 6"/>
          <p:cNvSpPr>
            <a:spLocks noChangeArrowheads="1"/>
          </p:cNvSpPr>
          <p:nvPr/>
        </p:nvSpPr>
        <p:spPr bwMode="auto">
          <a:xfrm>
            <a:off x="1779626" y="4624818"/>
            <a:ext cx="2466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rgbClr val="616DAA"/>
                </a:solidFill>
                <a:effectLst/>
                <a:latin typeface="HelveticaNeueLT Std" panose="020B0604020202020204" pitchFamily="34" charset="0"/>
              </a:rPr>
              <a:t>Medical 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3929101" y="4624818"/>
            <a:ext cx="412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rgbClr val="616DAA"/>
                </a:solidFill>
                <a:effectLst/>
                <a:latin typeface="HelveticaNeueLT Std"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4068801" y="4624818"/>
            <a:ext cx="33448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smtClean="0">
                <a:ln>
                  <a:noFill/>
                </a:ln>
                <a:solidFill>
                  <a:srgbClr val="616DAA"/>
                </a:solidFill>
                <a:effectLst/>
                <a:latin typeface="HelveticaNeueLT Std" panose="020B0604020202020204" pitchFamily="34" charset="0"/>
              </a:rPr>
              <a:t>fairs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996988" y="1838755"/>
            <a:ext cx="228758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ED2224"/>
                </a:solidFill>
                <a:effectLst/>
                <a:latin typeface="HelveticaNeueLT Std" panose="020B0604020202020204" pitchFamily="34" charset="0"/>
              </a:rPr>
              <a:t>MSL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0"/>
          <p:cNvSpPr>
            <a:spLocks noChangeArrowheads="1"/>
          </p:cNvSpPr>
          <p:nvPr/>
        </p:nvSpPr>
        <p:spPr bwMode="auto">
          <a:xfrm>
            <a:off x="3840201" y="3865993"/>
            <a:ext cx="17732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616DAA"/>
                </a:solidFill>
                <a:effectLst/>
                <a:latin typeface="HelveticaNeueLT Std" panose="020B0604020202020204" pitchFamily="34" charset="0"/>
              </a:rPr>
              <a:t>Medical Di</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1"/>
          <p:cNvSpPr>
            <a:spLocks noChangeArrowheads="1"/>
          </p:cNvSpPr>
          <p:nvPr/>
        </p:nvSpPr>
        <p:spPr bwMode="auto">
          <a:xfrm>
            <a:off x="5429288" y="3865993"/>
            <a:ext cx="2984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616DAA"/>
                </a:solidFill>
                <a:effectLst/>
                <a:latin typeface="HelveticaNeueLT Std" panose="020B0604020202020204" pitchFamily="34" charset="0"/>
              </a:rPr>
              <a:t>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3"/>
          <p:cNvSpPr>
            <a:spLocks noChangeArrowheads="1"/>
          </p:cNvSpPr>
          <p:nvPr/>
        </p:nvSpPr>
        <p:spPr bwMode="auto">
          <a:xfrm>
            <a:off x="4684751" y="1910193"/>
            <a:ext cx="27987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26228"/>
                </a:solidFill>
                <a:effectLst/>
                <a:latin typeface="HelveticaNeueLT Std" panose="020B0604020202020204" pitchFamily="34" charset="0"/>
              </a:rPr>
              <a:t>Medical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4"/>
          <p:cNvSpPr>
            <a:spLocks noChangeArrowheads="1"/>
          </p:cNvSpPr>
          <p:nvPr/>
        </p:nvSpPr>
        <p:spPr bwMode="auto">
          <a:xfrm>
            <a:off x="803313" y="4240643"/>
            <a:ext cx="38655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ED2224"/>
                </a:solidFill>
                <a:effectLst/>
                <a:latin typeface="HelveticaNeueLT Std" panose="020B0604020202020204" pitchFamily="34" charset="0"/>
              </a:rPr>
              <a:t>Senior medical manager</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15"/>
          <p:cNvSpPr>
            <a:spLocks noChangeArrowheads="1"/>
          </p:cNvSpPr>
          <p:nvPr/>
        </p:nvSpPr>
        <p:spPr bwMode="auto">
          <a:xfrm>
            <a:off x="2732126" y="3324655"/>
            <a:ext cx="29559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F26228"/>
                </a:solidFill>
                <a:effectLst/>
                <a:latin typeface="HelveticaNeueLT Std" panose="020B0604020202020204" pitchFamily="34" charset="0"/>
              </a:rPr>
              <a:t>Senior Medical Manager</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6"/>
          <p:cNvSpPr>
            <a:spLocks noChangeArrowheads="1"/>
          </p:cNvSpPr>
          <p:nvPr/>
        </p:nvSpPr>
        <p:spPr bwMode="auto">
          <a:xfrm>
            <a:off x="3935451" y="5309030"/>
            <a:ext cx="3762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616DAA"/>
                </a:solidFill>
                <a:effectLst/>
                <a:latin typeface="HelveticaNeueLT Std" panose="020B0604020202020204" pitchFamily="34" charset="0"/>
              </a:rPr>
              <a:t>AD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17"/>
          <p:cNvSpPr>
            <a:spLocks noChangeArrowheads="1"/>
          </p:cNvSpPr>
          <p:nvPr/>
        </p:nvSpPr>
        <p:spPr bwMode="auto">
          <a:xfrm>
            <a:off x="3541751" y="1765730"/>
            <a:ext cx="13731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616DAA"/>
                </a:solidFill>
                <a:effectLst/>
                <a:latin typeface="HelveticaNeueLT Std" panose="020B0604020202020204" pitchFamily="34" charset="0"/>
              </a:rPr>
              <a:t>MSL manager</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18"/>
          <p:cNvSpPr>
            <a:spLocks noChangeArrowheads="1"/>
          </p:cNvSpPr>
          <p:nvPr/>
        </p:nvSpPr>
        <p:spPr bwMode="auto">
          <a:xfrm>
            <a:off x="4102138" y="3642155"/>
            <a:ext cx="2952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2224"/>
                </a:solidFill>
                <a:effectLst/>
                <a:latin typeface="HelveticaNeueLT Std" panose="020B0604020202020204" pitchFamily="34" charset="0"/>
              </a:rPr>
              <a:t>Di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19"/>
          <p:cNvSpPr>
            <a:spLocks noChangeArrowheads="1"/>
          </p:cNvSpPr>
          <p:nvPr/>
        </p:nvSpPr>
        <p:spPr bwMode="auto">
          <a:xfrm>
            <a:off x="4278351" y="3642155"/>
            <a:ext cx="1809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2224"/>
                </a:solidFill>
                <a:effectLst/>
                <a:latin typeface="HelveticaNeueLT Std" panose="020B0604020202020204" pitchFamily="34" charset="0"/>
              </a:rPr>
              <a:t>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0"/>
          <p:cNvSpPr>
            <a:spLocks noChangeArrowheads="1"/>
          </p:cNvSpPr>
          <p:nvPr/>
        </p:nvSpPr>
        <p:spPr bwMode="auto">
          <a:xfrm>
            <a:off x="4345026" y="3642155"/>
            <a:ext cx="5794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2224"/>
                </a:solidFill>
                <a:effectLst/>
                <a:latin typeface="HelveticaNeueLT Std" panose="020B0604020202020204" pitchFamily="34" charset="0"/>
              </a:rPr>
              <a:t>ector</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1"/>
          <p:cNvSpPr>
            <a:spLocks noChangeArrowheads="1"/>
          </p:cNvSpPr>
          <p:nvPr/>
        </p:nvSpPr>
        <p:spPr bwMode="auto">
          <a:xfrm>
            <a:off x="5367376" y="3186543"/>
            <a:ext cx="2952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4E3A"/>
                </a:solidFill>
                <a:effectLst/>
                <a:latin typeface="HelveticaNeueLT Std" panose="020B0604020202020204" pitchFamily="34" charset="0"/>
              </a:rPr>
              <a:t>Di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2"/>
          <p:cNvSpPr>
            <a:spLocks noChangeArrowheads="1"/>
          </p:cNvSpPr>
          <p:nvPr/>
        </p:nvSpPr>
        <p:spPr bwMode="auto">
          <a:xfrm>
            <a:off x="5543588" y="3186543"/>
            <a:ext cx="1809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4E3A"/>
                </a:solidFill>
                <a:effectLst/>
                <a:latin typeface="HelveticaNeueLT Std" panose="020B0604020202020204" pitchFamily="34" charset="0"/>
              </a:rPr>
              <a:t>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3"/>
          <p:cNvSpPr>
            <a:spLocks noChangeArrowheads="1"/>
          </p:cNvSpPr>
          <p:nvPr/>
        </p:nvSpPr>
        <p:spPr bwMode="auto">
          <a:xfrm>
            <a:off x="5611851" y="3186543"/>
            <a:ext cx="18383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4E3A"/>
                </a:solidFill>
                <a:effectLst/>
                <a:latin typeface="HelveticaNeueLT Std" panose="020B0604020202020204" pitchFamily="34" charset="0"/>
              </a:rPr>
              <a:t>ector Field Medical</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4"/>
          <p:cNvSpPr>
            <a:spLocks noChangeArrowheads="1"/>
          </p:cNvSpPr>
          <p:nvPr/>
        </p:nvSpPr>
        <p:spPr bwMode="auto">
          <a:xfrm>
            <a:off x="1081126" y="3589768"/>
            <a:ext cx="28956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4E3A"/>
                </a:solidFill>
                <a:effectLst/>
                <a:latin typeface="HelveticaNeueLT Std" panose="020B0604020202020204" pitchFamily="34" charset="0"/>
              </a:rPr>
              <a:t>Global Medical Afairs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5"/>
          <p:cNvSpPr>
            <a:spLocks noChangeArrowheads="1"/>
          </p:cNvSpPr>
          <p:nvPr/>
        </p:nvSpPr>
        <p:spPr bwMode="auto">
          <a:xfrm>
            <a:off x="4321213" y="4472418"/>
            <a:ext cx="1003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26228"/>
                </a:solidFill>
                <a:effectLst/>
                <a:latin typeface="HelveticaNeueLT Std" panose="020B0604020202020204" pitchFamily="34" charset="0"/>
              </a:rPr>
              <a:t>Medical 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26"/>
          <p:cNvSpPr>
            <a:spLocks noChangeArrowheads="1"/>
          </p:cNvSpPr>
          <p:nvPr/>
        </p:nvSpPr>
        <p:spPr bwMode="auto">
          <a:xfrm>
            <a:off x="5164176" y="4472418"/>
            <a:ext cx="166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26228"/>
                </a:solidFill>
                <a:effectLst/>
                <a:latin typeface="HelveticaNeueLT Std"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27"/>
          <p:cNvSpPr>
            <a:spLocks noChangeArrowheads="1"/>
          </p:cNvSpPr>
          <p:nvPr/>
        </p:nvSpPr>
        <p:spPr bwMode="auto">
          <a:xfrm>
            <a:off x="5219738" y="4472418"/>
            <a:ext cx="13604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26228"/>
                </a:solidFill>
                <a:effectLst/>
                <a:latin typeface="HelveticaNeueLT Std" panose="020B0604020202020204" pitchFamily="34" charset="0"/>
              </a:rPr>
              <a:t>fairs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28"/>
          <p:cNvSpPr>
            <a:spLocks noChangeArrowheads="1"/>
          </p:cNvSpPr>
          <p:nvPr/>
        </p:nvSpPr>
        <p:spPr bwMode="auto">
          <a:xfrm>
            <a:off x="4210088" y="5174093"/>
            <a:ext cx="1003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Medical 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29"/>
          <p:cNvSpPr>
            <a:spLocks noChangeArrowheads="1"/>
          </p:cNvSpPr>
          <p:nvPr/>
        </p:nvSpPr>
        <p:spPr bwMode="auto">
          <a:xfrm>
            <a:off x="5048288" y="5174093"/>
            <a:ext cx="166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0"/>
          <p:cNvSpPr>
            <a:spLocks noChangeArrowheads="1"/>
          </p:cNvSpPr>
          <p:nvPr/>
        </p:nvSpPr>
        <p:spPr bwMode="auto">
          <a:xfrm>
            <a:off x="5108613" y="5174093"/>
            <a:ext cx="20510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fairs and PV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1"/>
          <p:cNvSpPr>
            <a:spLocks noChangeArrowheads="1"/>
          </p:cNvSpPr>
          <p:nvPr/>
        </p:nvSpPr>
        <p:spPr bwMode="auto">
          <a:xfrm>
            <a:off x="1333538" y="3905680"/>
            <a:ext cx="1016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ED2224"/>
                </a:solidFill>
                <a:effectLst/>
                <a:latin typeface="HelveticaNeueLT Std" panose="020B0604020202020204" pitchFamily="34" charset="0"/>
              </a:rPr>
              <a:t>MSL Lead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2"/>
          <p:cNvSpPr>
            <a:spLocks noChangeArrowheads="1"/>
          </p:cNvSpPr>
          <p:nvPr/>
        </p:nvSpPr>
        <p:spPr bwMode="auto">
          <a:xfrm>
            <a:off x="892213" y="3186543"/>
            <a:ext cx="2952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Di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Rectangle 33"/>
          <p:cNvSpPr>
            <a:spLocks noChangeArrowheads="1"/>
          </p:cNvSpPr>
          <p:nvPr/>
        </p:nvSpPr>
        <p:spPr bwMode="auto">
          <a:xfrm>
            <a:off x="1068426" y="3186543"/>
            <a:ext cx="1809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34"/>
          <p:cNvSpPr>
            <a:spLocks noChangeArrowheads="1"/>
          </p:cNvSpPr>
          <p:nvPr/>
        </p:nvSpPr>
        <p:spPr bwMode="auto">
          <a:xfrm>
            <a:off x="1133513" y="3186543"/>
            <a:ext cx="1533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ector Medical 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35"/>
          <p:cNvSpPr>
            <a:spLocks noChangeArrowheads="1"/>
          </p:cNvSpPr>
          <p:nvPr/>
        </p:nvSpPr>
        <p:spPr bwMode="auto">
          <a:xfrm>
            <a:off x="2470188" y="3186543"/>
            <a:ext cx="166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36"/>
          <p:cNvSpPr>
            <a:spLocks noChangeArrowheads="1"/>
          </p:cNvSpPr>
          <p:nvPr/>
        </p:nvSpPr>
        <p:spPr bwMode="auto">
          <a:xfrm>
            <a:off x="2525751" y="3186543"/>
            <a:ext cx="5048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fairs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37"/>
          <p:cNvSpPr>
            <a:spLocks noChangeArrowheads="1"/>
          </p:cNvSpPr>
          <p:nvPr/>
        </p:nvSpPr>
        <p:spPr bwMode="auto">
          <a:xfrm>
            <a:off x="2454313" y="4019980"/>
            <a:ext cx="15589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26228"/>
                </a:solidFill>
                <a:effectLst/>
                <a:latin typeface="HelveticaNeueLT Std" panose="020B0604020202020204" pitchFamily="34" charset="0"/>
              </a:rPr>
              <a:t>Medical Advisor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38"/>
          <p:cNvSpPr>
            <a:spLocks noChangeArrowheads="1"/>
          </p:cNvSpPr>
          <p:nvPr/>
        </p:nvSpPr>
        <p:spPr bwMode="auto">
          <a:xfrm>
            <a:off x="3144876" y="2034018"/>
            <a:ext cx="4222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GM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39"/>
          <p:cNvSpPr>
            <a:spLocks noChangeArrowheads="1"/>
          </p:cNvSpPr>
          <p:nvPr/>
        </p:nvSpPr>
        <p:spPr bwMode="auto">
          <a:xfrm>
            <a:off x="1308138" y="5174093"/>
            <a:ext cx="28924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Recruitment Account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40"/>
          <p:cNvSpPr>
            <a:spLocks noChangeArrowheads="1"/>
          </p:cNvSpPr>
          <p:nvPr/>
        </p:nvSpPr>
        <p:spPr bwMode="auto">
          <a:xfrm>
            <a:off x="5003838" y="4278743"/>
            <a:ext cx="9826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medical 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41"/>
          <p:cNvSpPr>
            <a:spLocks noChangeArrowheads="1"/>
          </p:cNvSpPr>
          <p:nvPr/>
        </p:nvSpPr>
        <p:spPr bwMode="auto">
          <a:xfrm>
            <a:off x="5821401" y="4278743"/>
            <a:ext cx="1666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42"/>
          <p:cNvSpPr>
            <a:spLocks noChangeArrowheads="1"/>
          </p:cNvSpPr>
          <p:nvPr/>
        </p:nvSpPr>
        <p:spPr bwMode="auto">
          <a:xfrm>
            <a:off x="5881726" y="4278743"/>
            <a:ext cx="13604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fairs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43"/>
          <p:cNvSpPr>
            <a:spLocks noChangeArrowheads="1"/>
          </p:cNvSpPr>
          <p:nvPr/>
        </p:nvSpPr>
        <p:spPr bwMode="auto">
          <a:xfrm>
            <a:off x="1665326" y="2878568"/>
            <a:ext cx="25288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616DAA"/>
                </a:solidFill>
                <a:effectLst/>
                <a:latin typeface="HelveticaNeueLT Std" panose="020B0604020202020204" pitchFamily="34" charset="0"/>
              </a:rPr>
              <a:t>Regional Medical Manager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44"/>
          <p:cNvSpPr>
            <a:spLocks noChangeArrowheads="1"/>
          </p:cNvSpPr>
          <p:nvPr/>
        </p:nvSpPr>
        <p:spPr bwMode="auto">
          <a:xfrm>
            <a:off x="3941801" y="2940480"/>
            <a:ext cx="4492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Inte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45"/>
          <p:cNvSpPr>
            <a:spLocks noChangeArrowheads="1"/>
          </p:cNvSpPr>
          <p:nvPr/>
        </p:nvSpPr>
        <p:spPr bwMode="auto">
          <a:xfrm>
            <a:off x="4265651" y="2940480"/>
            <a:ext cx="1809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r</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46"/>
          <p:cNvSpPr>
            <a:spLocks noChangeArrowheads="1"/>
          </p:cNvSpPr>
          <p:nvPr/>
        </p:nvSpPr>
        <p:spPr bwMode="auto">
          <a:xfrm>
            <a:off x="4338676" y="2940480"/>
            <a:ext cx="29591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rgbClr val="18B5C5"/>
                </a:solidFill>
                <a:effectLst/>
                <a:latin typeface="HelveticaNeueLT Std" panose="020B0604020202020204" pitchFamily="34" charset="0"/>
              </a:rPr>
              <a:t>national Business Development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8325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986" y="1080290"/>
            <a:ext cx="4846198" cy="400110"/>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ARE YOU AN MSL HIRING MANAGER?</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 name="AutoShape 4"/>
          <p:cNvSpPr>
            <a:spLocks noChangeAspect="1" noChangeArrowheads="1" noTextEdit="1"/>
          </p:cNvSpPr>
          <p:nvPr/>
        </p:nvSpPr>
        <p:spPr bwMode="auto">
          <a:xfrm>
            <a:off x="3851275" y="930751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6"/>
          <p:cNvSpPr/>
          <p:nvPr/>
        </p:nvSpPr>
        <p:spPr>
          <a:xfrm>
            <a:off x="2042625" y="2347989"/>
            <a:ext cx="4053841" cy="4053841"/>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accent1"/>
                </a:solidFill>
                <a:effectLst>
                  <a:outerShdw blurRad="38100" dist="25400" dir="5400000" algn="ctr" rotWithShape="0">
                    <a:srgbClr val="6E747A">
                      <a:alpha val="43000"/>
                    </a:srgbClr>
                  </a:outerShdw>
                </a:effectLst>
              </a:rPr>
              <a:t> </a:t>
            </a: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41" name="Chart 40"/>
          <p:cNvGraphicFramePr/>
          <p:nvPr>
            <p:extLst>
              <p:ext uri="{D42A27DB-BD31-4B8C-83A1-F6EECF244321}">
                <p14:modId xmlns:p14="http://schemas.microsoft.com/office/powerpoint/2010/main" val="933236284"/>
              </p:ext>
            </p:extLst>
          </p:nvPr>
        </p:nvGraphicFramePr>
        <p:xfrm>
          <a:off x="951703" y="2300898"/>
          <a:ext cx="6218918" cy="4145945"/>
        </p:xfrm>
        <a:graphic>
          <a:graphicData uri="http://schemas.openxmlformats.org/drawingml/2006/chart">
            <c:chart xmlns:c="http://schemas.openxmlformats.org/drawingml/2006/chart" xmlns:r="http://schemas.openxmlformats.org/officeDocument/2006/relationships" r:id="rId3"/>
          </a:graphicData>
        </a:graphic>
      </p:graphicFrame>
      <p:sp>
        <p:nvSpPr>
          <p:cNvPr id="59" name="Oval 58"/>
          <p:cNvSpPr/>
          <p:nvPr/>
        </p:nvSpPr>
        <p:spPr>
          <a:xfrm>
            <a:off x="3410195" y="3616049"/>
            <a:ext cx="1376812" cy="1376812"/>
          </a:xfrm>
          <a:prstGeom prst="ellipse">
            <a:avLst/>
          </a:prstGeom>
          <a:solidFill>
            <a:schemeClr val="bg1"/>
          </a:solidFill>
          <a:ln>
            <a:noFill/>
          </a:ln>
          <a:effectLst>
            <a:glow rad="215900">
              <a:schemeClr val="tx1">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TextBox 11"/>
          <p:cNvSpPr txBox="1"/>
          <p:nvPr/>
        </p:nvSpPr>
        <p:spPr>
          <a:xfrm>
            <a:off x="752102" y="2646955"/>
            <a:ext cx="1676773"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No</a:t>
            </a:r>
          </a:p>
          <a:p>
            <a:r>
              <a:rPr lang="en-US" sz="1600" b="1" i="1" dirty="0" smtClean="0">
                <a:solidFill>
                  <a:srgbClr val="F26228"/>
                </a:solidFill>
                <a:latin typeface="Calibri" panose="020F0502020204030204" pitchFamily="34" charset="0"/>
              </a:rPr>
              <a:t>Responses: 18</a:t>
            </a:r>
            <a:endParaRPr lang="en-US" sz="1600" b="1" i="1" dirty="0">
              <a:solidFill>
                <a:srgbClr val="F26228"/>
              </a:solidFill>
              <a:latin typeface="Calibri" panose="020F0502020204030204" pitchFamily="34" charset="0"/>
            </a:endParaRPr>
          </a:p>
        </p:txBody>
      </p:sp>
      <p:pic>
        <p:nvPicPr>
          <p:cNvPr id="13" name="Picture 12"/>
          <p:cNvPicPr>
            <a:picLocks noChangeAspect="1"/>
          </p:cNvPicPr>
          <p:nvPr/>
        </p:nvPicPr>
        <p:blipFill>
          <a:blip r:embed="rId4"/>
          <a:stretch>
            <a:fillRect/>
          </a:stretch>
        </p:blipFill>
        <p:spPr>
          <a:xfrm>
            <a:off x="2195195" y="2791030"/>
            <a:ext cx="1215000" cy="281250"/>
          </a:xfrm>
          <a:prstGeom prst="rect">
            <a:avLst/>
          </a:prstGeom>
        </p:spPr>
      </p:pic>
      <p:sp>
        <p:nvSpPr>
          <p:cNvPr id="20" name="TextBox 19"/>
          <p:cNvSpPr txBox="1"/>
          <p:nvPr/>
        </p:nvSpPr>
        <p:spPr>
          <a:xfrm>
            <a:off x="5410855" y="6703763"/>
            <a:ext cx="1709084" cy="597856"/>
          </a:xfrm>
          <a:prstGeom prst="rect">
            <a:avLst/>
          </a:prstGeom>
          <a:noFill/>
        </p:spPr>
        <p:txBody>
          <a:bodyPr wrap="square" rtlCol="0">
            <a:spAutoFit/>
          </a:bodyPr>
          <a:lstStyle/>
          <a:p>
            <a:r>
              <a:rPr lang="en-US" dirty="0" smtClean="0">
                <a:solidFill>
                  <a:srgbClr val="58595B"/>
                </a:solidFill>
                <a:latin typeface="Calibri" panose="020F0502020204030204" pitchFamily="34" charset="0"/>
              </a:rPr>
              <a:t>Yes</a:t>
            </a:r>
          </a:p>
          <a:p>
            <a:r>
              <a:rPr lang="en-US" sz="1600" b="1" i="1" dirty="0">
                <a:solidFill>
                  <a:srgbClr val="1C75BC"/>
                </a:solidFill>
                <a:latin typeface="Calibri" panose="020F0502020204030204" pitchFamily="34" charset="0"/>
              </a:rPr>
              <a:t>Responses: </a:t>
            </a:r>
            <a:r>
              <a:rPr lang="en-US" sz="1600" b="1" i="1" dirty="0" smtClean="0">
                <a:solidFill>
                  <a:srgbClr val="1C75BC"/>
                </a:solidFill>
                <a:latin typeface="Calibri" panose="020F0502020204030204" pitchFamily="34" charset="0"/>
              </a:rPr>
              <a:t>21</a:t>
            </a:r>
            <a:endParaRPr lang="en-US" sz="1600" b="1" i="1" dirty="0">
              <a:solidFill>
                <a:srgbClr val="1C75BC"/>
              </a:solidFill>
              <a:latin typeface="Calibri" panose="020F0502020204030204" pitchFamily="34" charset="0"/>
            </a:endParaRPr>
          </a:p>
        </p:txBody>
      </p:sp>
      <p:pic>
        <p:nvPicPr>
          <p:cNvPr id="2" name="Picture 1"/>
          <p:cNvPicPr>
            <a:picLocks noChangeAspect="1"/>
          </p:cNvPicPr>
          <p:nvPr/>
        </p:nvPicPr>
        <p:blipFill>
          <a:blip r:embed="rId5"/>
          <a:stretch>
            <a:fillRect/>
          </a:stretch>
        </p:blipFill>
        <p:spPr>
          <a:xfrm>
            <a:off x="4246528" y="6172526"/>
            <a:ext cx="1136250" cy="821250"/>
          </a:xfrm>
          <a:prstGeom prst="rect">
            <a:avLst/>
          </a:prstGeom>
        </p:spPr>
      </p:pic>
      <p:pic>
        <p:nvPicPr>
          <p:cNvPr id="7" name="Picture 6"/>
          <p:cNvPicPr>
            <a:picLocks noChangeAspect="1"/>
          </p:cNvPicPr>
          <p:nvPr/>
        </p:nvPicPr>
        <p:blipFill>
          <a:blip r:embed="rId6"/>
          <a:stretch>
            <a:fillRect/>
          </a:stretch>
        </p:blipFill>
        <p:spPr>
          <a:xfrm>
            <a:off x="5925577" y="6178921"/>
            <a:ext cx="540000" cy="540000"/>
          </a:xfrm>
          <a:prstGeom prst="rect">
            <a:avLst/>
          </a:prstGeom>
        </p:spPr>
      </p:pic>
      <p:pic>
        <p:nvPicPr>
          <p:cNvPr id="8" name="Picture 7"/>
          <p:cNvPicPr>
            <a:picLocks noChangeAspect="1"/>
          </p:cNvPicPr>
          <p:nvPr/>
        </p:nvPicPr>
        <p:blipFill>
          <a:blip r:embed="rId7"/>
          <a:stretch>
            <a:fillRect/>
          </a:stretch>
        </p:blipFill>
        <p:spPr>
          <a:xfrm>
            <a:off x="746850" y="2106955"/>
            <a:ext cx="540000" cy="540000"/>
          </a:xfrm>
          <a:prstGeom prst="rect">
            <a:avLst/>
          </a:prstGeom>
        </p:spPr>
      </p:pic>
      <p:pic>
        <p:nvPicPr>
          <p:cNvPr id="14" name="Picture 13"/>
          <p:cNvPicPr>
            <a:picLocks noChangeAspect="1"/>
          </p:cNvPicPr>
          <p:nvPr/>
        </p:nvPicPr>
        <p:blipFill>
          <a:blip r:embed="rId8"/>
          <a:stretch>
            <a:fillRect/>
          </a:stretch>
        </p:blipFill>
        <p:spPr>
          <a:xfrm>
            <a:off x="265634" y="5965462"/>
            <a:ext cx="3424493" cy="4092938"/>
          </a:xfrm>
          <a:prstGeom prst="rect">
            <a:avLst/>
          </a:prstGeom>
        </p:spPr>
      </p:pic>
      <p:sp>
        <p:nvSpPr>
          <p:cNvPr id="4" name="Slide Number Placeholder 3"/>
          <p:cNvSpPr>
            <a:spLocks noGrp="1"/>
          </p:cNvSpPr>
          <p:nvPr>
            <p:ph type="sldNum" sz="quarter" idx="12"/>
          </p:nvPr>
        </p:nvSpPr>
        <p:spPr/>
        <p:txBody>
          <a:bodyPr/>
          <a:lstStyle/>
          <a:p>
            <a:fld id="{59C337B2-FF8D-48F9-B2E0-2BD7AC1D0630}" type="slidenum">
              <a:rPr lang="en-US" smtClean="0"/>
              <a:pPr/>
              <a:t>7</a:t>
            </a:fld>
            <a:endParaRPr lang="en-US"/>
          </a:p>
        </p:txBody>
      </p:sp>
    </p:spTree>
    <p:extLst>
      <p:ext uri="{BB962C8B-B14F-4D97-AF65-F5344CB8AC3E}">
        <p14:creationId xmlns:p14="http://schemas.microsoft.com/office/powerpoint/2010/main" val="281755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0265" y="2232704"/>
            <a:ext cx="3043273" cy="5640388"/>
          </a:xfrm>
          <a:prstGeom prst="rect">
            <a:avLst/>
          </a:prstGeom>
        </p:spPr>
      </p:pic>
      <p:pic>
        <p:nvPicPr>
          <p:cNvPr id="4" name="Picture 3"/>
          <p:cNvPicPr>
            <a:picLocks noChangeAspect="1"/>
          </p:cNvPicPr>
          <p:nvPr/>
        </p:nvPicPr>
        <p:blipFill>
          <a:blip r:embed="rId4"/>
          <a:stretch>
            <a:fillRect/>
          </a:stretch>
        </p:blipFill>
        <p:spPr>
          <a:xfrm>
            <a:off x="4146145" y="2232704"/>
            <a:ext cx="3220569" cy="5640388"/>
          </a:xfrm>
          <a:prstGeom prst="rect">
            <a:avLst/>
          </a:prstGeom>
        </p:spPr>
      </p:pic>
      <p:graphicFrame>
        <p:nvGraphicFramePr>
          <p:cNvPr id="29" name="Chart 28"/>
          <p:cNvGraphicFramePr/>
          <p:nvPr>
            <p:extLst>
              <p:ext uri="{D42A27DB-BD31-4B8C-83A1-F6EECF244321}">
                <p14:modId xmlns:p14="http://schemas.microsoft.com/office/powerpoint/2010/main" val="1867928319"/>
              </p:ext>
            </p:extLst>
          </p:nvPr>
        </p:nvGraphicFramePr>
        <p:xfrm>
          <a:off x="889685" y="2088354"/>
          <a:ext cx="6219775" cy="600117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22986" y="1080290"/>
            <a:ext cx="6521337" cy="1015663"/>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THERE IS A POSTIVE CORRELATION BETWEEN A</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NICELY WRITTEN MSL CV AND TRUE POTENTIAL</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OF THE CANDIDATE REVEALED ON THE INTERVIEW.</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1832660" y="8092703"/>
            <a:ext cx="1709084" cy="844077"/>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Disagree</a:t>
            </a:r>
          </a:p>
          <a:p>
            <a:pPr algn="ctr"/>
            <a:r>
              <a:rPr lang="en-US" sz="1600" b="1" i="1" dirty="0" smtClean="0">
                <a:solidFill>
                  <a:srgbClr val="1C75BC"/>
                </a:solidFill>
                <a:latin typeface="Calibri" panose="020F0502020204030204" pitchFamily="34" charset="0"/>
              </a:rPr>
              <a:t>Responses:</a:t>
            </a:r>
          </a:p>
          <a:p>
            <a:pPr algn="ctr"/>
            <a:r>
              <a:rPr lang="en-US" sz="1600" b="1" i="1" dirty="0" smtClean="0">
                <a:solidFill>
                  <a:srgbClr val="1C75BC"/>
                </a:solidFill>
                <a:latin typeface="Calibri" panose="020F0502020204030204" pitchFamily="34" charset="0"/>
              </a:rPr>
              <a:t>4</a:t>
            </a:r>
            <a:endParaRPr lang="en-US" sz="1600" b="1" i="1" dirty="0">
              <a:solidFill>
                <a:srgbClr val="1C75BC"/>
              </a:solidFill>
              <a:latin typeface="Calibri" panose="020F0502020204030204" pitchFamily="34" charset="0"/>
            </a:endParaRPr>
          </a:p>
        </p:txBody>
      </p:sp>
      <p:sp>
        <p:nvSpPr>
          <p:cNvPr id="87" name="TextBox 86"/>
          <p:cNvSpPr txBox="1"/>
          <p:nvPr/>
        </p:nvSpPr>
        <p:spPr>
          <a:xfrm>
            <a:off x="3249958" y="8089528"/>
            <a:ext cx="1709084" cy="844077"/>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Neutra</a:t>
            </a:r>
            <a:r>
              <a:rPr lang="en-US" dirty="0" smtClean="0">
                <a:solidFill>
                  <a:srgbClr val="58595B"/>
                </a:solidFill>
              </a:rPr>
              <a:t>l</a:t>
            </a:r>
          </a:p>
          <a:p>
            <a:pPr algn="ctr"/>
            <a:r>
              <a:rPr lang="en-US" sz="1600" b="1" i="1" dirty="0" smtClean="0">
                <a:solidFill>
                  <a:srgbClr val="1C75BC"/>
                </a:solidFill>
                <a:latin typeface="Calibri" panose="020F0502020204030204" pitchFamily="34" charset="0"/>
              </a:rPr>
              <a:t>Responses:</a:t>
            </a:r>
          </a:p>
          <a:p>
            <a:pPr algn="ctr"/>
            <a:r>
              <a:rPr lang="en-US" sz="1600" b="1" i="1" dirty="0" smtClean="0">
                <a:solidFill>
                  <a:srgbClr val="1C75BC"/>
                </a:solidFill>
                <a:latin typeface="Calibri" panose="020F0502020204030204" pitchFamily="34" charset="0"/>
              </a:rPr>
              <a:t>8</a:t>
            </a:r>
            <a:endParaRPr lang="en-US" sz="1600" b="1" i="1" dirty="0">
              <a:solidFill>
                <a:srgbClr val="1C75BC"/>
              </a:solidFill>
              <a:latin typeface="Calibri" panose="020F0502020204030204" pitchFamily="34" charset="0"/>
            </a:endParaRPr>
          </a:p>
        </p:txBody>
      </p:sp>
      <p:sp>
        <p:nvSpPr>
          <p:cNvPr id="89" name="TextBox 88"/>
          <p:cNvSpPr txBox="1"/>
          <p:nvPr/>
        </p:nvSpPr>
        <p:spPr>
          <a:xfrm>
            <a:off x="4598384" y="8089528"/>
            <a:ext cx="1709084" cy="844077"/>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Agree</a:t>
            </a:r>
          </a:p>
          <a:p>
            <a:pPr algn="ctr"/>
            <a:r>
              <a:rPr lang="en-US" sz="1600" b="1" i="1" dirty="0" smtClean="0">
                <a:solidFill>
                  <a:srgbClr val="1C75BC"/>
                </a:solidFill>
                <a:latin typeface="Calibri" panose="020F0502020204030204" pitchFamily="34" charset="0"/>
              </a:rPr>
              <a:t>Responses:</a:t>
            </a:r>
          </a:p>
          <a:p>
            <a:pPr algn="ctr"/>
            <a:r>
              <a:rPr lang="en-US" sz="1600" b="1" i="1" dirty="0" smtClean="0">
                <a:solidFill>
                  <a:srgbClr val="1C75BC"/>
                </a:solidFill>
                <a:latin typeface="Calibri" panose="020F0502020204030204" pitchFamily="34" charset="0"/>
              </a:rPr>
              <a:t>31</a:t>
            </a:r>
            <a:endParaRPr lang="en-US" sz="1600" b="1" i="1" dirty="0">
              <a:solidFill>
                <a:srgbClr val="1C75BC"/>
              </a:solidFill>
              <a:latin typeface="Calibri" panose="020F0502020204030204" pitchFamily="34" charset="0"/>
            </a:endParaRPr>
          </a:p>
        </p:txBody>
      </p:sp>
      <p:sp>
        <p:nvSpPr>
          <p:cNvPr id="27" name="TextBox 26"/>
          <p:cNvSpPr txBox="1"/>
          <p:nvPr/>
        </p:nvSpPr>
        <p:spPr>
          <a:xfrm>
            <a:off x="434508" y="8095878"/>
            <a:ext cx="1709084" cy="1103379"/>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Strongly</a:t>
            </a:r>
          </a:p>
          <a:p>
            <a:pPr algn="ctr"/>
            <a:r>
              <a:rPr lang="en-US" dirty="0" smtClean="0">
                <a:solidFill>
                  <a:srgbClr val="58595B"/>
                </a:solidFill>
                <a:latin typeface="Calibri" panose="020F0502020204030204" pitchFamily="34" charset="0"/>
              </a:rPr>
              <a:t>disagree</a:t>
            </a:r>
          </a:p>
          <a:p>
            <a:pPr algn="ctr"/>
            <a:r>
              <a:rPr lang="en-US" sz="1600" b="1" i="1" dirty="0" smtClean="0">
                <a:solidFill>
                  <a:srgbClr val="1C75BC"/>
                </a:solidFill>
                <a:latin typeface="Calibri" panose="020F0502020204030204" pitchFamily="34" charset="0"/>
              </a:rPr>
              <a:t>Responses:</a:t>
            </a:r>
          </a:p>
          <a:p>
            <a:pPr algn="ctr"/>
            <a:r>
              <a:rPr lang="en-US" sz="1600" b="1" i="1" dirty="0" smtClean="0">
                <a:solidFill>
                  <a:srgbClr val="1C75BC"/>
                </a:solidFill>
                <a:latin typeface="Calibri" panose="020F0502020204030204" pitchFamily="34" charset="0"/>
              </a:rPr>
              <a:t>2</a:t>
            </a:r>
            <a:endParaRPr lang="en-US" sz="1600" b="1" i="1" dirty="0">
              <a:solidFill>
                <a:srgbClr val="1C75BC"/>
              </a:solidFill>
              <a:latin typeface="Calibri" panose="020F0502020204030204" pitchFamily="34" charset="0"/>
            </a:endParaRPr>
          </a:p>
        </p:txBody>
      </p:sp>
      <p:sp>
        <p:nvSpPr>
          <p:cNvPr id="28" name="TextBox 27"/>
          <p:cNvSpPr txBox="1"/>
          <p:nvPr/>
        </p:nvSpPr>
        <p:spPr>
          <a:xfrm>
            <a:off x="5946810" y="8089528"/>
            <a:ext cx="1709084" cy="844077"/>
          </a:xfrm>
          <a:prstGeom prst="rect">
            <a:avLst/>
          </a:prstGeom>
          <a:noFill/>
        </p:spPr>
        <p:txBody>
          <a:bodyPr wrap="square" rtlCol="0">
            <a:spAutoFit/>
          </a:bodyPr>
          <a:lstStyle/>
          <a:p>
            <a:pPr algn="ctr"/>
            <a:r>
              <a:rPr lang="en-US" dirty="0" smtClean="0">
                <a:solidFill>
                  <a:srgbClr val="58595B"/>
                </a:solidFill>
                <a:latin typeface="Calibri" panose="020F0502020204030204" pitchFamily="34" charset="0"/>
              </a:rPr>
              <a:t>Strongly agree</a:t>
            </a:r>
          </a:p>
          <a:p>
            <a:pPr algn="ctr"/>
            <a:r>
              <a:rPr lang="en-US" sz="1600" b="1" i="1" dirty="0" smtClean="0">
                <a:solidFill>
                  <a:srgbClr val="1C75BC"/>
                </a:solidFill>
                <a:latin typeface="Calibri" panose="020F0502020204030204" pitchFamily="34" charset="0"/>
              </a:rPr>
              <a:t>Responses:</a:t>
            </a:r>
          </a:p>
          <a:p>
            <a:pPr algn="ctr"/>
            <a:r>
              <a:rPr lang="en-US" sz="1600" b="1" i="1" dirty="0" smtClean="0">
                <a:solidFill>
                  <a:srgbClr val="1C75BC"/>
                </a:solidFill>
                <a:latin typeface="Calibri" panose="020F0502020204030204" pitchFamily="34" charset="0"/>
              </a:rPr>
              <a:t>3</a:t>
            </a:r>
            <a:endParaRPr lang="en-US" sz="1600" b="1" i="1" dirty="0">
              <a:solidFill>
                <a:srgbClr val="1C75BC"/>
              </a:solidFill>
              <a:latin typeface="Calibri" panose="020F0502020204030204" pitchFamily="34" charset="0"/>
            </a:endParaRPr>
          </a:p>
        </p:txBody>
      </p:sp>
      <p:pic>
        <p:nvPicPr>
          <p:cNvPr id="5" name="Picture 4"/>
          <p:cNvPicPr>
            <a:picLocks noChangeAspect="1"/>
          </p:cNvPicPr>
          <p:nvPr/>
        </p:nvPicPr>
        <p:blipFill>
          <a:blip r:embed="rId6"/>
          <a:stretch>
            <a:fillRect/>
          </a:stretch>
        </p:blipFill>
        <p:spPr>
          <a:xfrm>
            <a:off x="1058366" y="7128476"/>
            <a:ext cx="292500" cy="427500"/>
          </a:xfrm>
          <a:prstGeom prst="rect">
            <a:avLst/>
          </a:prstGeom>
        </p:spPr>
      </p:pic>
      <p:pic>
        <p:nvPicPr>
          <p:cNvPr id="37" name="Picture 36"/>
          <p:cNvPicPr>
            <a:picLocks noChangeAspect="1"/>
          </p:cNvPicPr>
          <p:nvPr/>
        </p:nvPicPr>
        <p:blipFill>
          <a:blip r:embed="rId6"/>
          <a:stretch>
            <a:fillRect/>
          </a:stretch>
        </p:blipFill>
        <p:spPr>
          <a:xfrm>
            <a:off x="2573208" y="6792864"/>
            <a:ext cx="292500" cy="427500"/>
          </a:xfrm>
          <a:prstGeom prst="rect">
            <a:avLst/>
          </a:prstGeom>
        </p:spPr>
      </p:pic>
      <p:pic>
        <p:nvPicPr>
          <p:cNvPr id="38" name="Picture 37"/>
          <p:cNvPicPr>
            <a:picLocks noChangeAspect="1"/>
          </p:cNvPicPr>
          <p:nvPr/>
        </p:nvPicPr>
        <p:blipFill>
          <a:blip r:embed="rId6"/>
          <a:stretch>
            <a:fillRect/>
          </a:stretch>
        </p:blipFill>
        <p:spPr>
          <a:xfrm>
            <a:off x="5335356" y="2321914"/>
            <a:ext cx="292500" cy="427500"/>
          </a:xfrm>
          <a:prstGeom prst="rect">
            <a:avLst/>
          </a:prstGeom>
        </p:spPr>
      </p:pic>
      <p:pic>
        <p:nvPicPr>
          <p:cNvPr id="39" name="Picture 38"/>
          <p:cNvPicPr>
            <a:picLocks noChangeAspect="1"/>
          </p:cNvPicPr>
          <p:nvPr/>
        </p:nvPicPr>
        <p:blipFill>
          <a:blip r:embed="rId6"/>
          <a:stretch>
            <a:fillRect/>
          </a:stretch>
        </p:blipFill>
        <p:spPr>
          <a:xfrm>
            <a:off x="3965771" y="6110298"/>
            <a:ext cx="292500" cy="427500"/>
          </a:xfrm>
          <a:prstGeom prst="rect">
            <a:avLst/>
          </a:prstGeom>
        </p:spPr>
      </p:pic>
      <p:pic>
        <p:nvPicPr>
          <p:cNvPr id="40" name="Picture 39"/>
          <p:cNvPicPr>
            <a:picLocks noChangeAspect="1"/>
          </p:cNvPicPr>
          <p:nvPr/>
        </p:nvPicPr>
        <p:blipFill>
          <a:blip r:embed="rId6"/>
          <a:stretch>
            <a:fillRect/>
          </a:stretch>
        </p:blipFill>
        <p:spPr>
          <a:xfrm>
            <a:off x="6784467" y="6970491"/>
            <a:ext cx="292500" cy="427500"/>
          </a:xfrm>
          <a:prstGeom prst="rect">
            <a:avLst/>
          </a:prstGeom>
        </p:spPr>
      </p:pic>
      <p:sp>
        <p:nvSpPr>
          <p:cNvPr id="41" name="TextBox 40"/>
          <p:cNvSpPr txBox="1"/>
          <p:nvPr/>
        </p:nvSpPr>
        <p:spPr>
          <a:xfrm>
            <a:off x="979302" y="6794506"/>
            <a:ext cx="858865" cy="351635"/>
          </a:xfrm>
          <a:prstGeom prst="rect">
            <a:avLst/>
          </a:prstGeom>
          <a:noFill/>
        </p:spPr>
        <p:txBody>
          <a:bodyPr wrap="square" rtlCol="0">
            <a:spAutoFit/>
          </a:bodyPr>
          <a:lstStyle/>
          <a:p>
            <a:pPr algn="ctr"/>
            <a:r>
              <a:rPr lang="en-US" sz="1600" b="1" i="1" dirty="0">
                <a:latin typeface="Calibri" panose="020F0502020204030204" pitchFamily="34" charset="0"/>
              </a:rPr>
              <a:t>4.2%</a:t>
            </a:r>
          </a:p>
        </p:txBody>
      </p:sp>
      <p:sp>
        <p:nvSpPr>
          <p:cNvPr id="42" name="TextBox 41"/>
          <p:cNvSpPr txBox="1"/>
          <p:nvPr/>
        </p:nvSpPr>
        <p:spPr>
          <a:xfrm>
            <a:off x="2208773" y="6361981"/>
            <a:ext cx="858865" cy="351635"/>
          </a:xfrm>
          <a:prstGeom prst="rect">
            <a:avLst/>
          </a:prstGeom>
          <a:noFill/>
        </p:spPr>
        <p:txBody>
          <a:bodyPr wrap="square" rtlCol="0">
            <a:spAutoFit/>
          </a:bodyPr>
          <a:lstStyle/>
          <a:p>
            <a:pPr algn="ctr"/>
            <a:r>
              <a:rPr lang="en-US" sz="1600" b="1" i="1" dirty="0">
                <a:latin typeface="Calibri" panose="020F0502020204030204" pitchFamily="34" charset="0"/>
              </a:rPr>
              <a:t>8.3%</a:t>
            </a:r>
          </a:p>
        </p:txBody>
      </p:sp>
      <p:sp>
        <p:nvSpPr>
          <p:cNvPr id="44" name="TextBox 43"/>
          <p:cNvSpPr txBox="1"/>
          <p:nvPr/>
        </p:nvSpPr>
        <p:spPr>
          <a:xfrm>
            <a:off x="3453358" y="5837530"/>
            <a:ext cx="715813" cy="338554"/>
          </a:xfrm>
          <a:prstGeom prst="rect">
            <a:avLst/>
          </a:prstGeom>
          <a:noFill/>
        </p:spPr>
        <p:txBody>
          <a:bodyPr wrap="square" rtlCol="0">
            <a:spAutoFit/>
          </a:bodyPr>
          <a:lstStyle/>
          <a:p>
            <a:pPr algn="ctr"/>
            <a:r>
              <a:rPr lang="en-US" sz="1600" b="1" i="1" dirty="0" smtClean="0">
                <a:latin typeface="Calibri" panose="020F0502020204030204" pitchFamily="34" charset="0"/>
              </a:rPr>
              <a:t>16.7%</a:t>
            </a:r>
            <a:endParaRPr lang="en-US" sz="1600" b="1" i="1" dirty="0">
              <a:latin typeface="Calibri" panose="020F0502020204030204" pitchFamily="34" charset="0"/>
            </a:endParaRPr>
          </a:p>
        </p:txBody>
      </p:sp>
      <p:sp>
        <p:nvSpPr>
          <p:cNvPr id="45" name="TextBox 44"/>
          <p:cNvSpPr txBox="1"/>
          <p:nvPr/>
        </p:nvSpPr>
        <p:spPr>
          <a:xfrm>
            <a:off x="5538128" y="2359846"/>
            <a:ext cx="817364" cy="351635"/>
          </a:xfrm>
          <a:prstGeom prst="rect">
            <a:avLst/>
          </a:prstGeom>
          <a:noFill/>
        </p:spPr>
        <p:txBody>
          <a:bodyPr wrap="square" rtlCol="0">
            <a:spAutoFit/>
          </a:bodyPr>
          <a:lstStyle/>
          <a:p>
            <a:pPr algn="ctr"/>
            <a:r>
              <a:rPr lang="en-US" sz="1600" b="1" i="1" dirty="0">
                <a:latin typeface="Calibri" panose="020F0502020204030204" pitchFamily="34" charset="0"/>
              </a:rPr>
              <a:t>64.6%</a:t>
            </a:r>
          </a:p>
        </p:txBody>
      </p:sp>
      <p:sp>
        <p:nvSpPr>
          <p:cNvPr id="46" name="TextBox 45"/>
          <p:cNvSpPr txBox="1"/>
          <p:nvPr/>
        </p:nvSpPr>
        <p:spPr>
          <a:xfrm>
            <a:off x="6734412" y="6670257"/>
            <a:ext cx="632302" cy="351635"/>
          </a:xfrm>
          <a:prstGeom prst="rect">
            <a:avLst/>
          </a:prstGeom>
          <a:noFill/>
        </p:spPr>
        <p:txBody>
          <a:bodyPr wrap="square" rtlCol="0">
            <a:spAutoFit/>
          </a:bodyPr>
          <a:lstStyle/>
          <a:p>
            <a:pPr algn="ctr"/>
            <a:r>
              <a:rPr lang="en-US" sz="1600" b="1" i="1" dirty="0">
                <a:latin typeface="Calibri" panose="020F0502020204030204" pitchFamily="34" charset="0"/>
              </a:rPr>
              <a:t>6.3%</a:t>
            </a:r>
          </a:p>
        </p:txBody>
      </p:sp>
      <p:sp>
        <p:nvSpPr>
          <p:cNvPr id="6" name="Slide Number Placeholder 5"/>
          <p:cNvSpPr>
            <a:spLocks noGrp="1"/>
          </p:cNvSpPr>
          <p:nvPr>
            <p:ph type="sldNum" sz="quarter" idx="12"/>
          </p:nvPr>
        </p:nvSpPr>
        <p:spPr/>
        <p:txBody>
          <a:bodyPr/>
          <a:lstStyle/>
          <a:p>
            <a:fld id="{59C337B2-FF8D-48F9-B2E0-2BD7AC1D0630}" type="slidenum">
              <a:rPr lang="en-US" smtClean="0"/>
              <a:pPr/>
              <a:t>8</a:t>
            </a:fld>
            <a:endParaRPr lang="en-US"/>
          </a:p>
        </p:txBody>
      </p:sp>
    </p:spTree>
    <p:extLst>
      <p:ext uri="{BB962C8B-B14F-4D97-AF65-F5344CB8AC3E}">
        <p14:creationId xmlns:p14="http://schemas.microsoft.com/office/powerpoint/2010/main" val="345030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986" y="1080290"/>
            <a:ext cx="4567276" cy="707886"/>
          </a:xfrm>
          <a:prstGeom prst="rect">
            <a:avLst/>
          </a:prstGeom>
          <a:noFill/>
        </p:spPr>
        <p:txBody>
          <a:bodyPr wrap="none" rtlCol="0">
            <a:spAutoFit/>
          </a:bodyPr>
          <a:lstStyle/>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WHAT DO YOU LOOK AT IN AN MSL</a:t>
            </a:r>
          </a:p>
          <a:p>
            <a:r>
              <a:rPr lang="en-US" sz="2000" dirty="0" smtClean="0">
                <a:solidFill>
                  <a:srgbClr val="1C75BC"/>
                </a:solidFill>
                <a:latin typeface="Lato Medium" panose="020F0502020204030203" pitchFamily="34" charset="0"/>
                <a:ea typeface="Lato Medium" panose="020F0502020204030203" pitchFamily="34" charset="0"/>
                <a:cs typeface="Lato Medium" panose="020F0502020204030203" pitchFamily="34" charset="0"/>
              </a:rPr>
              <a:t>CV AT FIRST GLANCE?</a:t>
            </a:r>
            <a:endParaRPr lang="en-US" sz="2000" dirty="0">
              <a:solidFill>
                <a:srgbClr val="1C75BC"/>
              </a:solidFill>
              <a:latin typeface="Lato Medium" panose="020F0502020204030203" pitchFamily="34" charset="0"/>
              <a:ea typeface="Lato Medium" panose="020F0502020204030203" pitchFamily="34" charset="0"/>
              <a:cs typeface="Lato Medium" panose="020F0502020204030203" pitchFamily="34" charset="0"/>
            </a:endParaRPr>
          </a:p>
        </p:txBody>
      </p:sp>
      <p:sp>
        <p:nvSpPr>
          <p:cNvPr id="91" name="AutoShape 5"/>
          <p:cNvSpPr>
            <a:spLocks noChangeAspect="1" noChangeArrowheads="1" noTextEdit="1"/>
          </p:cNvSpPr>
          <p:nvPr/>
        </p:nvSpPr>
        <p:spPr bwMode="auto">
          <a:xfrm>
            <a:off x="3175" y="1588"/>
            <a:ext cx="6635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Chart 7"/>
          <p:cNvGraphicFramePr/>
          <p:nvPr>
            <p:extLst>
              <p:ext uri="{D42A27DB-BD31-4B8C-83A1-F6EECF244321}">
                <p14:modId xmlns:p14="http://schemas.microsoft.com/office/powerpoint/2010/main" val="2156003758"/>
              </p:ext>
            </p:extLst>
          </p:nvPr>
        </p:nvGraphicFramePr>
        <p:xfrm>
          <a:off x="603251" y="1768109"/>
          <a:ext cx="6381750" cy="2992866"/>
        </p:xfrm>
        <a:graphic>
          <a:graphicData uri="http://schemas.openxmlformats.org/drawingml/2006/chart">
            <c:chart xmlns:c="http://schemas.openxmlformats.org/drawingml/2006/chart" xmlns:r="http://schemas.openxmlformats.org/officeDocument/2006/relationships" r:id="rId3"/>
          </a:graphicData>
        </a:graphic>
      </p:graphicFrame>
      <p:sp>
        <p:nvSpPr>
          <p:cNvPr id="14" name="Isosceles Triangle 13"/>
          <p:cNvSpPr/>
          <p:nvPr/>
        </p:nvSpPr>
        <p:spPr>
          <a:xfrm rot="5400000">
            <a:off x="1138557" y="2099867"/>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350493" y="5164149"/>
            <a:ext cx="1559805" cy="646062"/>
            <a:chOff x="5747487" y="-608248"/>
            <a:chExt cx="1559805" cy="646062"/>
          </a:xfrm>
        </p:grpSpPr>
        <p:sp>
          <p:nvSpPr>
            <p:cNvPr id="27" name="TextBox 26"/>
            <p:cNvSpPr txBox="1"/>
            <p:nvPr/>
          </p:nvSpPr>
          <p:spPr>
            <a:xfrm rot="18900000">
              <a:off x="5747487" y="-239185"/>
              <a:ext cx="1559805" cy="276999"/>
            </a:xfrm>
            <a:prstGeom prst="rect">
              <a:avLst/>
            </a:prstGeom>
            <a:noFill/>
          </p:spPr>
          <p:txBody>
            <a:bodyPr wrap="square" rtlCol="0">
              <a:spAutoFit/>
            </a:bodyPr>
            <a:lstStyle/>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5</a:t>
              </a:r>
              <a:endParaRPr lang="en-US" sz="1200" b="1" i="1" dirty="0">
                <a:solidFill>
                  <a:srgbClr val="4CC3D4"/>
                </a:solidFill>
                <a:latin typeface="Calibri" panose="020F0502020204030204" pitchFamily="34" charset="0"/>
              </a:endParaRPr>
            </a:p>
          </p:txBody>
        </p:sp>
        <p:sp>
          <p:nvSpPr>
            <p:cNvPr id="35" name="TextBox 34"/>
            <p:cNvSpPr txBox="1"/>
            <p:nvPr/>
          </p:nvSpPr>
          <p:spPr>
            <a:xfrm rot="18900000">
              <a:off x="6249848" y="-608248"/>
              <a:ext cx="805932"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Name</a:t>
              </a:r>
              <a:endParaRPr lang="en-US" sz="1200" b="1" i="1" dirty="0">
                <a:solidFill>
                  <a:srgbClr val="1C75BC"/>
                </a:solidFill>
                <a:latin typeface="Calibri" panose="020F0502020204030204" pitchFamily="34" charset="0"/>
              </a:endParaRPr>
            </a:p>
          </p:txBody>
        </p:sp>
      </p:grpSp>
      <p:sp>
        <p:nvSpPr>
          <p:cNvPr id="36" name="TextBox 35"/>
          <p:cNvSpPr txBox="1"/>
          <p:nvPr/>
        </p:nvSpPr>
        <p:spPr>
          <a:xfrm rot="18900000">
            <a:off x="2650946" y="5557670"/>
            <a:ext cx="1709084" cy="276999"/>
          </a:xfrm>
          <a:prstGeom prst="rect">
            <a:avLst/>
          </a:prstGeom>
          <a:noFill/>
        </p:spPr>
        <p:txBody>
          <a:bodyPr wrap="square" rtlCol="0">
            <a:spAutoFit/>
          </a:bodyPr>
          <a:lstStyle/>
          <a:p>
            <a:pPr algn="r"/>
            <a:r>
              <a:rPr lang="en-US" sz="1200" b="1" i="1" dirty="0" smtClean="0">
                <a:solidFill>
                  <a:srgbClr val="F26228"/>
                </a:solidFill>
                <a:latin typeface="Calibri" panose="020F0502020204030204" pitchFamily="34" charset="0"/>
              </a:rPr>
              <a:t>Responses</a:t>
            </a:r>
            <a:r>
              <a:rPr lang="en-US" sz="1200" b="1" i="1" dirty="0">
                <a:solidFill>
                  <a:srgbClr val="F26228"/>
                </a:solidFill>
                <a:latin typeface="Calibri" panose="020F0502020204030204" pitchFamily="34" charset="0"/>
              </a:rPr>
              <a:t>: </a:t>
            </a:r>
            <a:r>
              <a:rPr lang="en-US" sz="1200" b="1" i="1" dirty="0" smtClean="0">
                <a:solidFill>
                  <a:srgbClr val="F26228"/>
                </a:solidFill>
                <a:latin typeface="Calibri" panose="020F0502020204030204" pitchFamily="34" charset="0"/>
              </a:rPr>
              <a:t>17</a:t>
            </a:r>
            <a:endParaRPr lang="en-US" sz="1200" b="1" i="1" dirty="0">
              <a:solidFill>
                <a:srgbClr val="F26228"/>
              </a:solidFill>
              <a:latin typeface="Calibri" panose="020F0502020204030204" pitchFamily="34" charset="0"/>
            </a:endParaRPr>
          </a:p>
        </p:txBody>
      </p:sp>
      <p:sp>
        <p:nvSpPr>
          <p:cNvPr id="43" name="TextBox 42"/>
          <p:cNvSpPr txBox="1"/>
          <p:nvPr/>
        </p:nvSpPr>
        <p:spPr>
          <a:xfrm rot="18900000">
            <a:off x="2919341" y="5303838"/>
            <a:ext cx="1197851"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Current title</a:t>
            </a:r>
            <a:endParaRPr lang="en-US" sz="1200" b="1" i="1" dirty="0">
              <a:solidFill>
                <a:srgbClr val="1C75BC"/>
              </a:solidFill>
              <a:latin typeface="Calibri" panose="020F0502020204030204" pitchFamily="34" charset="0"/>
            </a:endParaRPr>
          </a:p>
        </p:txBody>
      </p:sp>
      <p:sp>
        <p:nvSpPr>
          <p:cNvPr id="47" name="TextBox 46"/>
          <p:cNvSpPr txBox="1"/>
          <p:nvPr/>
        </p:nvSpPr>
        <p:spPr>
          <a:xfrm rot="18900000">
            <a:off x="655823" y="5603461"/>
            <a:ext cx="1709084" cy="276999"/>
          </a:xfrm>
          <a:prstGeom prst="rect">
            <a:avLst/>
          </a:prstGeom>
          <a:noFill/>
        </p:spPr>
        <p:txBody>
          <a:bodyPr wrap="square" rtlCol="0">
            <a:spAutoFit/>
          </a:bodyPr>
          <a:lstStyle/>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29</a:t>
            </a:r>
            <a:endParaRPr lang="en-US" sz="1200" b="1" i="1" dirty="0">
              <a:solidFill>
                <a:srgbClr val="4CC3D4"/>
              </a:solidFill>
              <a:latin typeface="Calibri" panose="020F0502020204030204" pitchFamily="34" charset="0"/>
            </a:endParaRPr>
          </a:p>
        </p:txBody>
      </p:sp>
      <p:sp>
        <p:nvSpPr>
          <p:cNvPr id="49" name="TextBox 48"/>
          <p:cNvSpPr txBox="1"/>
          <p:nvPr/>
        </p:nvSpPr>
        <p:spPr>
          <a:xfrm rot="18900000">
            <a:off x="1330936" y="5538283"/>
            <a:ext cx="1709084" cy="276999"/>
          </a:xfrm>
          <a:prstGeom prst="rect">
            <a:avLst/>
          </a:prstGeom>
          <a:noFill/>
        </p:spPr>
        <p:txBody>
          <a:bodyPr wrap="square" rtlCol="0">
            <a:spAutoFit/>
          </a:bodyPr>
          <a:lstStyle/>
          <a:p>
            <a:pPr algn="r"/>
            <a:r>
              <a:rPr lang="en-US" sz="1200" b="1" i="1" dirty="0" smtClean="0">
                <a:solidFill>
                  <a:srgbClr val="F26228"/>
                </a:solidFill>
                <a:latin typeface="Calibri" panose="020F0502020204030204" pitchFamily="34" charset="0"/>
              </a:rPr>
              <a:t>Responses</a:t>
            </a:r>
            <a:r>
              <a:rPr lang="en-US" sz="1200" b="1" i="1" dirty="0">
                <a:solidFill>
                  <a:srgbClr val="F26228"/>
                </a:solidFill>
                <a:latin typeface="Calibri" panose="020F0502020204030204" pitchFamily="34" charset="0"/>
              </a:rPr>
              <a:t>: </a:t>
            </a:r>
            <a:r>
              <a:rPr lang="en-US" sz="1200" b="1" i="1" dirty="0" smtClean="0">
                <a:solidFill>
                  <a:srgbClr val="F26228"/>
                </a:solidFill>
                <a:latin typeface="Calibri" panose="020F0502020204030204" pitchFamily="34" charset="0"/>
              </a:rPr>
              <a:t>25</a:t>
            </a:r>
            <a:endParaRPr lang="en-US" sz="1200" b="1" i="1" dirty="0">
              <a:solidFill>
                <a:srgbClr val="F26228"/>
              </a:solidFill>
              <a:latin typeface="Calibri" panose="020F0502020204030204" pitchFamily="34" charset="0"/>
            </a:endParaRPr>
          </a:p>
        </p:txBody>
      </p:sp>
      <p:sp>
        <p:nvSpPr>
          <p:cNvPr id="50" name="TextBox 49"/>
          <p:cNvSpPr txBox="1"/>
          <p:nvPr/>
        </p:nvSpPr>
        <p:spPr>
          <a:xfrm rot="18900000">
            <a:off x="233895" y="5868638"/>
            <a:ext cx="2805394"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Previous title and company</a:t>
            </a:r>
          </a:p>
        </p:txBody>
      </p:sp>
      <p:sp>
        <p:nvSpPr>
          <p:cNvPr id="51" name="TextBox 50"/>
          <p:cNvSpPr txBox="1"/>
          <p:nvPr/>
        </p:nvSpPr>
        <p:spPr>
          <a:xfrm rot="18900000">
            <a:off x="1990574" y="5538361"/>
            <a:ext cx="1709084" cy="276999"/>
          </a:xfrm>
          <a:prstGeom prst="rect">
            <a:avLst/>
          </a:prstGeom>
          <a:noFill/>
        </p:spPr>
        <p:txBody>
          <a:bodyPr wrap="square" rtlCol="0">
            <a:spAutoFit/>
          </a:bodyPr>
          <a:lstStyle/>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21</a:t>
            </a:r>
            <a:endParaRPr lang="en-US" sz="1200" b="1" i="1" dirty="0">
              <a:solidFill>
                <a:srgbClr val="4CC3D4"/>
              </a:solidFill>
              <a:latin typeface="Calibri" panose="020F0502020204030204" pitchFamily="34" charset="0"/>
            </a:endParaRPr>
          </a:p>
        </p:txBody>
      </p:sp>
      <p:sp>
        <p:nvSpPr>
          <p:cNvPr id="52" name="TextBox 51"/>
          <p:cNvSpPr txBox="1"/>
          <p:nvPr/>
        </p:nvSpPr>
        <p:spPr>
          <a:xfrm rot="18900000">
            <a:off x="184558" y="6157129"/>
            <a:ext cx="3634975"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Previous position start and end dates</a:t>
            </a:r>
          </a:p>
        </p:txBody>
      </p:sp>
      <p:sp>
        <p:nvSpPr>
          <p:cNvPr id="53" name="TextBox 52"/>
          <p:cNvSpPr txBox="1"/>
          <p:nvPr/>
        </p:nvSpPr>
        <p:spPr>
          <a:xfrm rot="18900000">
            <a:off x="-3500" y="5481211"/>
            <a:ext cx="1709084" cy="276999"/>
          </a:xfrm>
          <a:prstGeom prst="rect">
            <a:avLst/>
          </a:prstGeom>
          <a:noFill/>
        </p:spPr>
        <p:txBody>
          <a:bodyPr wrap="square" rtlCol="0">
            <a:spAutoFit/>
          </a:bodyPr>
          <a:lstStyle/>
          <a:p>
            <a:pPr algn="r"/>
            <a:r>
              <a:rPr lang="en-US" sz="1200" b="1" i="1" dirty="0" smtClean="0">
                <a:solidFill>
                  <a:srgbClr val="F26228"/>
                </a:solidFill>
                <a:latin typeface="Calibri" panose="020F0502020204030204" pitchFamily="34" charset="0"/>
              </a:rPr>
              <a:t>Responses</a:t>
            </a:r>
            <a:r>
              <a:rPr lang="en-US" sz="1200" b="1" i="1" dirty="0">
                <a:solidFill>
                  <a:srgbClr val="F26228"/>
                </a:solidFill>
                <a:latin typeface="Calibri" panose="020F0502020204030204" pitchFamily="34" charset="0"/>
              </a:rPr>
              <a:t>: </a:t>
            </a:r>
            <a:r>
              <a:rPr lang="en-US" sz="1200" b="1" i="1" dirty="0" smtClean="0">
                <a:solidFill>
                  <a:srgbClr val="F26228"/>
                </a:solidFill>
                <a:latin typeface="Calibri" panose="020F0502020204030204" pitchFamily="34" charset="0"/>
              </a:rPr>
              <a:t>30</a:t>
            </a:r>
            <a:endParaRPr lang="en-US" sz="1200" b="1" i="1" dirty="0">
              <a:solidFill>
                <a:srgbClr val="F26228"/>
              </a:solidFill>
              <a:latin typeface="Calibri" panose="020F0502020204030204" pitchFamily="34" charset="0"/>
            </a:endParaRPr>
          </a:p>
        </p:txBody>
      </p:sp>
      <p:sp>
        <p:nvSpPr>
          <p:cNvPr id="54" name="TextBox 53"/>
          <p:cNvSpPr txBox="1"/>
          <p:nvPr/>
        </p:nvSpPr>
        <p:spPr>
          <a:xfrm rot="18900000">
            <a:off x="157899" y="5299806"/>
            <a:ext cx="1310088"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Education</a:t>
            </a:r>
          </a:p>
        </p:txBody>
      </p:sp>
      <p:sp>
        <p:nvSpPr>
          <p:cNvPr id="55" name="TextBox 54"/>
          <p:cNvSpPr txBox="1"/>
          <p:nvPr/>
        </p:nvSpPr>
        <p:spPr>
          <a:xfrm rot="18900000">
            <a:off x="3292542" y="5545465"/>
            <a:ext cx="1709084" cy="276999"/>
          </a:xfrm>
          <a:prstGeom prst="rect">
            <a:avLst/>
          </a:prstGeom>
          <a:noFill/>
        </p:spPr>
        <p:txBody>
          <a:bodyPr wrap="square" rtlCol="0">
            <a:spAutoFit/>
          </a:bodyPr>
          <a:lstStyle/>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14</a:t>
            </a:r>
            <a:endParaRPr lang="en-US" sz="1200" b="1" i="1" dirty="0">
              <a:solidFill>
                <a:srgbClr val="4CC3D4"/>
              </a:solidFill>
              <a:latin typeface="Calibri" panose="020F0502020204030204" pitchFamily="34" charset="0"/>
            </a:endParaRPr>
          </a:p>
        </p:txBody>
      </p:sp>
      <p:sp>
        <p:nvSpPr>
          <p:cNvPr id="56" name="TextBox 55"/>
          <p:cNvSpPr txBox="1"/>
          <p:nvPr/>
        </p:nvSpPr>
        <p:spPr>
          <a:xfrm rot="18900000">
            <a:off x="3578182" y="5280791"/>
            <a:ext cx="1197851"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CV layout</a:t>
            </a:r>
          </a:p>
        </p:txBody>
      </p:sp>
      <p:sp>
        <p:nvSpPr>
          <p:cNvPr id="57" name="TextBox 56"/>
          <p:cNvSpPr txBox="1"/>
          <p:nvPr/>
        </p:nvSpPr>
        <p:spPr>
          <a:xfrm rot="18900000">
            <a:off x="3946202" y="5532139"/>
            <a:ext cx="1709084" cy="276999"/>
          </a:xfrm>
          <a:prstGeom prst="rect">
            <a:avLst/>
          </a:prstGeom>
          <a:noFill/>
        </p:spPr>
        <p:txBody>
          <a:bodyPr wrap="square" rtlCol="0">
            <a:spAutoFit/>
          </a:bodyPr>
          <a:lstStyle/>
          <a:p>
            <a:pPr algn="r"/>
            <a:r>
              <a:rPr lang="en-US" sz="1200" b="1" i="1" dirty="0" smtClean="0">
                <a:solidFill>
                  <a:srgbClr val="F26228"/>
                </a:solidFill>
                <a:latin typeface="Calibri" panose="020F0502020204030204" pitchFamily="34" charset="0"/>
              </a:rPr>
              <a:t>Responses</a:t>
            </a:r>
            <a:r>
              <a:rPr lang="en-US" sz="1200" b="1" i="1" dirty="0">
                <a:solidFill>
                  <a:srgbClr val="F26228"/>
                </a:solidFill>
                <a:latin typeface="Calibri" panose="020F0502020204030204" pitchFamily="34" charset="0"/>
              </a:rPr>
              <a:t>: </a:t>
            </a:r>
            <a:r>
              <a:rPr lang="en-US" sz="1200" b="1" i="1" dirty="0" smtClean="0">
                <a:solidFill>
                  <a:srgbClr val="F26228"/>
                </a:solidFill>
                <a:latin typeface="Calibri" panose="020F0502020204030204" pitchFamily="34" charset="0"/>
              </a:rPr>
              <a:t>12</a:t>
            </a:r>
            <a:endParaRPr lang="en-US" sz="1200" b="1" i="1" dirty="0">
              <a:solidFill>
                <a:srgbClr val="F26228"/>
              </a:solidFill>
              <a:latin typeface="Calibri" panose="020F0502020204030204" pitchFamily="34" charset="0"/>
            </a:endParaRPr>
          </a:p>
        </p:txBody>
      </p:sp>
      <p:sp>
        <p:nvSpPr>
          <p:cNvPr id="58" name="TextBox 57"/>
          <p:cNvSpPr txBox="1"/>
          <p:nvPr/>
        </p:nvSpPr>
        <p:spPr>
          <a:xfrm rot="18900000">
            <a:off x="4225344" y="5292369"/>
            <a:ext cx="1197851"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Readability</a:t>
            </a:r>
          </a:p>
        </p:txBody>
      </p:sp>
      <p:sp>
        <p:nvSpPr>
          <p:cNvPr id="59" name="TextBox 58"/>
          <p:cNvSpPr txBox="1"/>
          <p:nvPr/>
        </p:nvSpPr>
        <p:spPr>
          <a:xfrm rot="18900000">
            <a:off x="4656552" y="5528649"/>
            <a:ext cx="1709084" cy="276999"/>
          </a:xfrm>
          <a:prstGeom prst="rect">
            <a:avLst/>
          </a:prstGeom>
          <a:noFill/>
        </p:spPr>
        <p:txBody>
          <a:bodyPr wrap="square" rtlCol="0">
            <a:spAutoFit/>
          </a:bodyPr>
          <a:lstStyle/>
          <a:p>
            <a:pPr algn="r"/>
            <a:r>
              <a:rPr lang="en-US" sz="1200" b="1" i="1" dirty="0" smtClean="0">
                <a:solidFill>
                  <a:srgbClr val="4CC3D4"/>
                </a:solidFill>
                <a:latin typeface="Calibri" panose="020F0502020204030204" pitchFamily="34" charset="0"/>
              </a:rPr>
              <a:t>Responses</a:t>
            </a:r>
            <a:r>
              <a:rPr lang="en-US" sz="1200" b="1" i="1" dirty="0">
                <a:solidFill>
                  <a:srgbClr val="4CC3D4"/>
                </a:solidFill>
                <a:latin typeface="Calibri" panose="020F0502020204030204" pitchFamily="34" charset="0"/>
              </a:rPr>
              <a:t>: </a:t>
            </a:r>
            <a:r>
              <a:rPr lang="en-US" sz="1200" b="1" i="1" dirty="0" smtClean="0">
                <a:solidFill>
                  <a:srgbClr val="4CC3D4"/>
                </a:solidFill>
                <a:latin typeface="Calibri" panose="020F0502020204030204" pitchFamily="34" charset="0"/>
              </a:rPr>
              <a:t>6</a:t>
            </a:r>
            <a:endParaRPr lang="en-US" sz="1200" b="1" i="1" dirty="0">
              <a:solidFill>
                <a:srgbClr val="4CC3D4"/>
              </a:solidFill>
              <a:latin typeface="Calibri" panose="020F0502020204030204" pitchFamily="34" charset="0"/>
            </a:endParaRPr>
          </a:p>
        </p:txBody>
      </p:sp>
      <p:sp>
        <p:nvSpPr>
          <p:cNvPr id="60" name="TextBox 59"/>
          <p:cNvSpPr txBox="1"/>
          <p:nvPr/>
        </p:nvSpPr>
        <p:spPr>
          <a:xfrm rot="18900000">
            <a:off x="3573742" y="5849766"/>
            <a:ext cx="2734095"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Other - Write In (Required)</a:t>
            </a:r>
            <a:endParaRPr lang="en-US" sz="1200" b="1" i="1" dirty="0">
              <a:solidFill>
                <a:srgbClr val="1C75BC"/>
              </a:solidFill>
              <a:latin typeface="Calibri" panose="020F0502020204030204" pitchFamily="34" charset="0"/>
            </a:endParaRPr>
          </a:p>
        </p:txBody>
      </p:sp>
      <p:sp>
        <p:nvSpPr>
          <p:cNvPr id="61" name="Isosceles Triangle 13"/>
          <p:cNvSpPr/>
          <p:nvPr/>
        </p:nvSpPr>
        <p:spPr>
          <a:xfrm rot="5400000">
            <a:off x="1828644" y="2158988"/>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13"/>
          <p:cNvSpPr/>
          <p:nvPr/>
        </p:nvSpPr>
        <p:spPr>
          <a:xfrm rot="5400000">
            <a:off x="2468495" y="2488055"/>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13"/>
          <p:cNvSpPr/>
          <p:nvPr/>
        </p:nvSpPr>
        <p:spPr>
          <a:xfrm rot="5400000">
            <a:off x="3114103" y="2797273"/>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13"/>
          <p:cNvSpPr/>
          <p:nvPr/>
        </p:nvSpPr>
        <p:spPr>
          <a:xfrm rot="5400000">
            <a:off x="3790514" y="3106405"/>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13"/>
          <p:cNvSpPr/>
          <p:nvPr/>
        </p:nvSpPr>
        <p:spPr>
          <a:xfrm rot="5400000">
            <a:off x="4439783" y="3353780"/>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13"/>
          <p:cNvSpPr/>
          <p:nvPr/>
        </p:nvSpPr>
        <p:spPr>
          <a:xfrm rot="5400000">
            <a:off x="5087875" y="3519216"/>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13"/>
          <p:cNvSpPr/>
          <p:nvPr/>
        </p:nvSpPr>
        <p:spPr>
          <a:xfrm rot="5400000">
            <a:off x="5735653" y="3989559"/>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11"/>
          <p:cNvSpPr>
            <a:spLocks noChangeArrowheads="1"/>
          </p:cNvSpPr>
          <p:nvPr/>
        </p:nvSpPr>
        <p:spPr bwMode="auto">
          <a:xfrm>
            <a:off x="3389248" y="10385028"/>
            <a:ext cx="8953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ound Same Side Corner Rectangle 73"/>
          <p:cNvSpPr/>
          <p:nvPr/>
        </p:nvSpPr>
        <p:spPr>
          <a:xfrm>
            <a:off x="2285378" y="6578312"/>
            <a:ext cx="4697963" cy="326037"/>
          </a:xfrm>
          <a:prstGeom prst="round2SameRect">
            <a:avLst>
              <a:gd name="adj1" fmla="val 50000"/>
              <a:gd name="adj2" fmla="val 0"/>
            </a:avLst>
          </a:prstGeom>
          <a:solidFill>
            <a:srgbClr val="4CC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285379" y="6790508"/>
            <a:ext cx="4697962" cy="2052758"/>
          </a:xfrm>
          <a:prstGeom prst="rect">
            <a:avLst/>
          </a:prstGeom>
          <a:noFill/>
          <a:ln>
            <a:solidFill>
              <a:srgbClr val="4CC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561838" y="7720251"/>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2</a:t>
            </a:r>
            <a:endParaRPr lang="en-US" sz="1050" b="1" i="1" dirty="0">
              <a:solidFill>
                <a:srgbClr val="1C75BC"/>
              </a:solidFill>
              <a:latin typeface="Calibri" panose="020F0502020204030204" pitchFamily="34" charset="0"/>
            </a:endParaRPr>
          </a:p>
        </p:txBody>
      </p:sp>
      <p:sp>
        <p:nvSpPr>
          <p:cNvPr id="79" name="Rectangle 10"/>
          <p:cNvSpPr>
            <a:spLocks noChangeArrowheads="1"/>
          </p:cNvSpPr>
          <p:nvPr/>
        </p:nvSpPr>
        <p:spPr bwMode="auto">
          <a:xfrm>
            <a:off x="2285377" y="6903554"/>
            <a:ext cx="3831814" cy="1939712"/>
          </a:xfrm>
          <a:prstGeom prst="rect">
            <a:avLst/>
          </a:prstGeom>
          <a:solidFill>
            <a:srgbClr val="D3D4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TextBox 79"/>
          <p:cNvSpPr txBox="1"/>
          <p:nvPr/>
        </p:nvSpPr>
        <p:spPr>
          <a:xfrm>
            <a:off x="2384955" y="6910541"/>
            <a:ext cx="1301591"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Hobbies</a:t>
            </a:r>
            <a:endParaRPr lang="en-US" sz="1050" b="1" i="1" dirty="0">
              <a:solidFill>
                <a:srgbClr val="1C75BC"/>
              </a:solidFill>
              <a:latin typeface="Calibri" panose="020F0502020204030204" pitchFamily="34" charset="0"/>
            </a:endParaRPr>
          </a:p>
        </p:txBody>
      </p:sp>
      <p:pic>
        <p:nvPicPr>
          <p:cNvPr id="81" name="Picture 80"/>
          <p:cNvPicPr>
            <a:picLocks noChangeAspect="1"/>
          </p:cNvPicPr>
          <p:nvPr/>
        </p:nvPicPr>
        <p:blipFill>
          <a:blip r:embed="rId4"/>
          <a:stretch>
            <a:fillRect/>
          </a:stretch>
        </p:blipFill>
        <p:spPr>
          <a:xfrm>
            <a:off x="2285379" y="7173066"/>
            <a:ext cx="4697962" cy="315000"/>
          </a:xfrm>
          <a:prstGeom prst="rect">
            <a:avLst/>
          </a:prstGeom>
        </p:spPr>
      </p:pic>
      <p:sp>
        <p:nvSpPr>
          <p:cNvPr id="82" name="TextBox 81"/>
          <p:cNvSpPr txBox="1"/>
          <p:nvPr/>
        </p:nvSpPr>
        <p:spPr>
          <a:xfrm>
            <a:off x="6424606" y="720642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83" name="TextBox 82"/>
          <p:cNvSpPr txBox="1"/>
          <p:nvPr/>
        </p:nvSpPr>
        <p:spPr>
          <a:xfrm>
            <a:off x="2384955" y="7206424"/>
            <a:ext cx="2474752"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Responsibilities and achievements</a:t>
            </a:r>
            <a:endParaRPr lang="en-US" sz="1050" b="1" i="1" dirty="0">
              <a:solidFill>
                <a:srgbClr val="1C75BC"/>
              </a:solidFill>
              <a:latin typeface="Calibri" panose="020F0502020204030204" pitchFamily="34" charset="0"/>
            </a:endParaRPr>
          </a:p>
        </p:txBody>
      </p:sp>
      <p:sp>
        <p:nvSpPr>
          <p:cNvPr id="84" name="TextBox 83"/>
          <p:cNvSpPr txBox="1"/>
          <p:nvPr/>
        </p:nvSpPr>
        <p:spPr>
          <a:xfrm>
            <a:off x="6424606" y="7488066"/>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85" name="TextBox 84"/>
          <p:cNvSpPr txBox="1"/>
          <p:nvPr/>
        </p:nvSpPr>
        <p:spPr>
          <a:xfrm>
            <a:off x="2384955" y="7488066"/>
            <a:ext cx="388388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Years experience, therapy areas, companies worked for</a:t>
            </a:r>
            <a:endParaRPr lang="en-US" sz="1050" b="1" i="1" dirty="0">
              <a:solidFill>
                <a:srgbClr val="1C75BC"/>
              </a:solidFill>
              <a:latin typeface="Calibri" panose="020F0502020204030204" pitchFamily="34" charset="0"/>
            </a:endParaRPr>
          </a:p>
        </p:txBody>
      </p:sp>
      <p:pic>
        <p:nvPicPr>
          <p:cNvPr id="88" name="Picture 87"/>
          <p:cNvPicPr>
            <a:picLocks noChangeAspect="1"/>
          </p:cNvPicPr>
          <p:nvPr/>
        </p:nvPicPr>
        <p:blipFill>
          <a:blip r:embed="rId4"/>
          <a:stretch>
            <a:fillRect/>
          </a:stretch>
        </p:blipFill>
        <p:spPr>
          <a:xfrm>
            <a:off x="2285379" y="7750591"/>
            <a:ext cx="4697962" cy="315000"/>
          </a:xfrm>
          <a:prstGeom prst="rect">
            <a:avLst/>
          </a:prstGeom>
        </p:spPr>
      </p:pic>
      <p:sp>
        <p:nvSpPr>
          <p:cNvPr id="90" name="TextBox 89"/>
          <p:cNvSpPr txBox="1"/>
          <p:nvPr/>
        </p:nvSpPr>
        <p:spPr>
          <a:xfrm>
            <a:off x="6424606" y="7783949"/>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92" name="TextBox 91"/>
          <p:cNvSpPr txBox="1"/>
          <p:nvPr/>
        </p:nvSpPr>
        <p:spPr>
          <a:xfrm>
            <a:off x="2384956" y="7783949"/>
            <a:ext cx="1028788"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Contents</a:t>
            </a:r>
            <a:endParaRPr lang="en-US" sz="1050" b="1" i="1" dirty="0">
              <a:solidFill>
                <a:srgbClr val="1C75BC"/>
              </a:solidFill>
              <a:latin typeface="Calibri" panose="020F0502020204030204" pitchFamily="34" charset="0"/>
            </a:endParaRPr>
          </a:p>
        </p:txBody>
      </p:sp>
      <p:sp>
        <p:nvSpPr>
          <p:cNvPr id="93" name="TextBox 92"/>
          <p:cNvSpPr txBox="1"/>
          <p:nvPr/>
        </p:nvSpPr>
        <p:spPr>
          <a:xfrm>
            <a:off x="6424606" y="8064254"/>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94" name="TextBox 93"/>
          <p:cNvSpPr txBox="1"/>
          <p:nvPr/>
        </p:nvSpPr>
        <p:spPr>
          <a:xfrm>
            <a:off x="2384955" y="8064254"/>
            <a:ext cx="1080593"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Hobbies</a:t>
            </a:r>
            <a:endParaRPr lang="en-US" sz="1050" b="1" i="1" dirty="0">
              <a:solidFill>
                <a:srgbClr val="1C75BC"/>
              </a:solidFill>
              <a:latin typeface="Calibri" panose="020F0502020204030204" pitchFamily="34" charset="0"/>
            </a:endParaRPr>
          </a:p>
        </p:txBody>
      </p:sp>
      <p:pic>
        <p:nvPicPr>
          <p:cNvPr id="95" name="Picture 94"/>
          <p:cNvPicPr>
            <a:picLocks noChangeAspect="1"/>
          </p:cNvPicPr>
          <p:nvPr/>
        </p:nvPicPr>
        <p:blipFill>
          <a:blip r:embed="rId4"/>
          <a:stretch>
            <a:fillRect/>
          </a:stretch>
        </p:blipFill>
        <p:spPr>
          <a:xfrm>
            <a:off x="2285379" y="8326779"/>
            <a:ext cx="4697962" cy="315000"/>
          </a:xfrm>
          <a:prstGeom prst="rect">
            <a:avLst/>
          </a:prstGeom>
        </p:spPr>
      </p:pic>
      <p:sp>
        <p:nvSpPr>
          <p:cNvPr id="96" name="TextBox 95"/>
          <p:cNvSpPr txBox="1"/>
          <p:nvPr/>
        </p:nvSpPr>
        <p:spPr>
          <a:xfrm>
            <a:off x="6424606" y="8360137"/>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sp>
        <p:nvSpPr>
          <p:cNvPr id="97" name="TextBox 96"/>
          <p:cNvSpPr txBox="1"/>
          <p:nvPr/>
        </p:nvSpPr>
        <p:spPr>
          <a:xfrm>
            <a:off x="2384956" y="8360137"/>
            <a:ext cx="2996668"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Years of experience and their TA expertise</a:t>
            </a:r>
            <a:endParaRPr lang="en-US" sz="1050" b="1" i="1" dirty="0">
              <a:solidFill>
                <a:srgbClr val="1C75BC"/>
              </a:solidFill>
              <a:latin typeface="Calibri" panose="020F0502020204030204" pitchFamily="34" charset="0"/>
            </a:endParaRPr>
          </a:p>
        </p:txBody>
      </p:sp>
      <p:sp>
        <p:nvSpPr>
          <p:cNvPr id="98" name="TextBox 97"/>
          <p:cNvSpPr txBox="1"/>
          <p:nvPr/>
        </p:nvSpPr>
        <p:spPr>
          <a:xfrm>
            <a:off x="6424606" y="8620407"/>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6</a:t>
            </a:r>
            <a:endParaRPr lang="en-US" sz="1050" b="1" i="1" dirty="0">
              <a:solidFill>
                <a:srgbClr val="1C75BC"/>
              </a:solidFill>
              <a:latin typeface="Calibri" panose="020F0502020204030204" pitchFamily="34" charset="0"/>
            </a:endParaRPr>
          </a:p>
        </p:txBody>
      </p:sp>
      <p:sp>
        <p:nvSpPr>
          <p:cNvPr id="99" name="TextBox 98"/>
          <p:cNvSpPr txBox="1"/>
          <p:nvPr/>
        </p:nvSpPr>
        <p:spPr>
          <a:xfrm>
            <a:off x="2384955" y="8620407"/>
            <a:ext cx="2217577" cy="261610"/>
          </a:xfrm>
          <a:prstGeom prst="rect">
            <a:avLst/>
          </a:prstGeom>
          <a:noFill/>
        </p:spPr>
        <p:txBody>
          <a:bodyPr wrap="square" rtlCol="0">
            <a:spAutoFit/>
          </a:bodyPr>
          <a:lstStyle/>
          <a:p>
            <a:r>
              <a:rPr lang="en-US" sz="1100" dirty="0" smtClean="0">
                <a:solidFill>
                  <a:srgbClr val="58595B"/>
                </a:solidFill>
                <a:latin typeface="Calibri" panose="020F0502020204030204" pitchFamily="34" charset="0"/>
              </a:rPr>
              <a:t>Total</a:t>
            </a:r>
            <a:endParaRPr lang="en-US" sz="1050" b="1" i="1" dirty="0">
              <a:solidFill>
                <a:srgbClr val="1C75BC"/>
              </a:solidFill>
              <a:latin typeface="Calibri" panose="020F0502020204030204" pitchFamily="34" charset="0"/>
            </a:endParaRPr>
          </a:p>
        </p:txBody>
      </p:sp>
      <p:sp>
        <p:nvSpPr>
          <p:cNvPr id="110" name="TextBox 109"/>
          <p:cNvSpPr txBox="1"/>
          <p:nvPr/>
        </p:nvSpPr>
        <p:spPr>
          <a:xfrm>
            <a:off x="6424606" y="6917296"/>
            <a:ext cx="225123" cy="261610"/>
          </a:xfrm>
          <a:prstGeom prst="rect">
            <a:avLst/>
          </a:prstGeom>
          <a:noFill/>
        </p:spPr>
        <p:txBody>
          <a:bodyPr wrap="square" rtlCol="0">
            <a:spAutoFit/>
          </a:bodyPr>
          <a:lstStyle/>
          <a:p>
            <a:pPr algn="ctr"/>
            <a:r>
              <a:rPr lang="en-US" sz="1100" dirty="0" smtClean="0">
                <a:solidFill>
                  <a:srgbClr val="58595B"/>
                </a:solidFill>
                <a:latin typeface="Calibri" panose="020F0502020204030204" pitchFamily="34" charset="0"/>
              </a:rPr>
              <a:t>1</a:t>
            </a:r>
            <a:endParaRPr lang="en-US" sz="1050" b="1" i="1" dirty="0">
              <a:solidFill>
                <a:srgbClr val="1C75BC"/>
              </a:solidFill>
              <a:latin typeface="Calibri" panose="020F0502020204030204" pitchFamily="34" charset="0"/>
            </a:endParaRPr>
          </a:p>
        </p:txBody>
      </p:sp>
      <p:pic>
        <p:nvPicPr>
          <p:cNvPr id="15" name="Picture 14"/>
          <p:cNvPicPr>
            <a:picLocks noChangeAspect="1"/>
          </p:cNvPicPr>
          <p:nvPr/>
        </p:nvPicPr>
        <p:blipFill>
          <a:blip r:embed="rId5"/>
          <a:stretch>
            <a:fillRect/>
          </a:stretch>
        </p:blipFill>
        <p:spPr>
          <a:xfrm>
            <a:off x="6292997" y="4473208"/>
            <a:ext cx="490849" cy="517144"/>
          </a:xfrm>
          <a:prstGeom prst="rect">
            <a:avLst/>
          </a:prstGeom>
        </p:spPr>
      </p:pic>
      <p:pic>
        <p:nvPicPr>
          <p:cNvPr id="16" name="Picture 15"/>
          <p:cNvPicPr>
            <a:picLocks noChangeAspect="1"/>
          </p:cNvPicPr>
          <p:nvPr/>
        </p:nvPicPr>
        <p:blipFill>
          <a:blip r:embed="rId6"/>
          <a:stretch>
            <a:fillRect/>
          </a:stretch>
        </p:blipFill>
        <p:spPr>
          <a:xfrm>
            <a:off x="5639717" y="4473208"/>
            <a:ext cx="490849" cy="517144"/>
          </a:xfrm>
          <a:prstGeom prst="rect">
            <a:avLst/>
          </a:prstGeom>
        </p:spPr>
      </p:pic>
      <p:pic>
        <p:nvPicPr>
          <p:cNvPr id="17" name="Picture 16"/>
          <p:cNvPicPr>
            <a:picLocks noChangeAspect="1"/>
          </p:cNvPicPr>
          <p:nvPr/>
        </p:nvPicPr>
        <p:blipFill>
          <a:blip r:embed="rId7"/>
          <a:stretch>
            <a:fillRect/>
          </a:stretch>
        </p:blipFill>
        <p:spPr>
          <a:xfrm>
            <a:off x="1721232" y="4473208"/>
            <a:ext cx="490849" cy="517144"/>
          </a:xfrm>
          <a:prstGeom prst="rect">
            <a:avLst/>
          </a:prstGeom>
        </p:spPr>
      </p:pic>
      <p:pic>
        <p:nvPicPr>
          <p:cNvPr id="19" name="Picture 18"/>
          <p:cNvPicPr>
            <a:picLocks noChangeAspect="1"/>
          </p:cNvPicPr>
          <p:nvPr/>
        </p:nvPicPr>
        <p:blipFill>
          <a:blip r:embed="rId8"/>
          <a:stretch>
            <a:fillRect/>
          </a:stretch>
        </p:blipFill>
        <p:spPr>
          <a:xfrm>
            <a:off x="3006253" y="4473208"/>
            <a:ext cx="490849" cy="517144"/>
          </a:xfrm>
          <a:prstGeom prst="rect">
            <a:avLst/>
          </a:prstGeom>
        </p:spPr>
      </p:pic>
      <p:pic>
        <p:nvPicPr>
          <p:cNvPr id="21" name="Picture 20"/>
          <p:cNvPicPr>
            <a:picLocks noChangeAspect="1"/>
          </p:cNvPicPr>
          <p:nvPr/>
        </p:nvPicPr>
        <p:blipFill>
          <a:blip r:embed="rId9"/>
          <a:stretch>
            <a:fillRect/>
          </a:stretch>
        </p:blipFill>
        <p:spPr>
          <a:xfrm>
            <a:off x="4330162" y="4473208"/>
            <a:ext cx="490849" cy="517144"/>
          </a:xfrm>
          <a:prstGeom prst="rect">
            <a:avLst/>
          </a:prstGeom>
        </p:spPr>
      </p:pic>
      <p:pic>
        <p:nvPicPr>
          <p:cNvPr id="23" name="Picture 22"/>
          <p:cNvPicPr>
            <a:picLocks noChangeAspect="1"/>
          </p:cNvPicPr>
          <p:nvPr/>
        </p:nvPicPr>
        <p:blipFill>
          <a:blip r:embed="rId10"/>
          <a:stretch>
            <a:fillRect/>
          </a:stretch>
        </p:blipFill>
        <p:spPr>
          <a:xfrm>
            <a:off x="1059383" y="4473208"/>
            <a:ext cx="490849" cy="517144"/>
          </a:xfrm>
          <a:prstGeom prst="rect">
            <a:avLst/>
          </a:prstGeom>
        </p:spPr>
      </p:pic>
      <p:sp>
        <p:nvSpPr>
          <p:cNvPr id="112" name="Isosceles Triangle 13"/>
          <p:cNvSpPr/>
          <p:nvPr/>
        </p:nvSpPr>
        <p:spPr>
          <a:xfrm rot="5400000">
            <a:off x="6391576" y="4068181"/>
            <a:ext cx="289233" cy="487464"/>
          </a:xfrm>
          <a:custGeom>
            <a:avLst/>
            <a:gdLst>
              <a:gd name="connsiteX0" fmla="*/ 0 w 565458"/>
              <a:gd name="connsiteY0" fmla="*/ 487464 h 487464"/>
              <a:gd name="connsiteX1" fmla="*/ 282729 w 565458"/>
              <a:gd name="connsiteY1" fmla="*/ 0 h 487464"/>
              <a:gd name="connsiteX2" fmla="*/ 565458 w 565458"/>
              <a:gd name="connsiteY2" fmla="*/ 487464 h 487464"/>
              <a:gd name="connsiteX3" fmla="*/ 0 w 565458"/>
              <a:gd name="connsiteY3" fmla="*/ 487464 h 487464"/>
              <a:gd name="connsiteX0" fmla="*/ 0 w 289233"/>
              <a:gd name="connsiteY0" fmla="*/ 468414 h 487464"/>
              <a:gd name="connsiteX1" fmla="*/ 6504 w 289233"/>
              <a:gd name="connsiteY1" fmla="*/ 0 h 487464"/>
              <a:gd name="connsiteX2" fmla="*/ 289233 w 289233"/>
              <a:gd name="connsiteY2" fmla="*/ 487464 h 487464"/>
              <a:gd name="connsiteX3" fmla="*/ 0 w 289233"/>
              <a:gd name="connsiteY3" fmla="*/ 468414 h 487464"/>
            </a:gdLst>
            <a:ahLst/>
            <a:cxnLst>
              <a:cxn ang="0">
                <a:pos x="connsiteX0" y="connsiteY0"/>
              </a:cxn>
              <a:cxn ang="0">
                <a:pos x="connsiteX1" y="connsiteY1"/>
              </a:cxn>
              <a:cxn ang="0">
                <a:pos x="connsiteX2" y="connsiteY2"/>
              </a:cxn>
              <a:cxn ang="0">
                <a:pos x="connsiteX3" y="connsiteY3"/>
              </a:cxn>
            </a:cxnLst>
            <a:rect l="l" t="t" r="r" b="b"/>
            <a:pathLst>
              <a:path w="289233" h="487464">
                <a:moveTo>
                  <a:pt x="0" y="468414"/>
                </a:moveTo>
                <a:lnTo>
                  <a:pt x="6504" y="0"/>
                </a:lnTo>
                <a:lnTo>
                  <a:pt x="289233" y="487464"/>
                </a:lnTo>
                <a:lnTo>
                  <a:pt x="0" y="4684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1"/>
          <a:stretch>
            <a:fillRect/>
          </a:stretch>
        </p:blipFill>
        <p:spPr>
          <a:xfrm>
            <a:off x="4949973" y="4469955"/>
            <a:ext cx="505293" cy="532363"/>
          </a:xfrm>
          <a:prstGeom prst="rect">
            <a:avLst/>
          </a:prstGeom>
        </p:spPr>
      </p:pic>
      <p:sp>
        <p:nvSpPr>
          <p:cNvPr id="2" name="TextBox 1"/>
          <p:cNvSpPr txBox="1"/>
          <p:nvPr/>
        </p:nvSpPr>
        <p:spPr>
          <a:xfrm>
            <a:off x="2407957" y="6584953"/>
            <a:ext cx="2178289" cy="307777"/>
          </a:xfrm>
          <a:prstGeom prst="rect">
            <a:avLst/>
          </a:prstGeom>
          <a:noFill/>
        </p:spPr>
        <p:txBody>
          <a:bodyPr wrap="none" rtlCol="0">
            <a:spAutoFit/>
          </a:bodyPr>
          <a:lstStyle/>
          <a:p>
            <a:r>
              <a:rPr lang="en-US" sz="1400" b="1" dirty="0">
                <a:solidFill>
                  <a:schemeClr val="bg1"/>
                </a:solidFill>
                <a:latin typeface="Calibri" panose="020F0502020204030204" pitchFamily="34" charset="0"/>
              </a:rPr>
              <a:t>Other - Write In (Required</a:t>
            </a:r>
            <a:r>
              <a:rPr lang="en-US" sz="1400" b="1" dirty="0" smtClean="0">
                <a:solidFill>
                  <a:schemeClr val="bg1"/>
                </a:solidFill>
                <a:latin typeface="Calibri" panose="020F0502020204030204" pitchFamily="34" charset="0"/>
              </a:rPr>
              <a:t>)</a:t>
            </a:r>
            <a:endParaRPr lang="en-US" sz="1400" b="1" dirty="0">
              <a:solidFill>
                <a:schemeClr val="bg1"/>
              </a:solidFill>
              <a:latin typeface="Calibri" panose="020F0502020204030204" pitchFamily="34" charset="0"/>
            </a:endParaRPr>
          </a:p>
        </p:txBody>
      </p:sp>
      <p:sp>
        <p:nvSpPr>
          <p:cNvPr id="72" name="TextBox 71"/>
          <p:cNvSpPr txBox="1"/>
          <p:nvPr/>
        </p:nvSpPr>
        <p:spPr>
          <a:xfrm>
            <a:off x="6173125" y="6584953"/>
            <a:ext cx="628634" cy="307777"/>
          </a:xfrm>
          <a:prstGeom prst="rect">
            <a:avLst/>
          </a:prstGeom>
          <a:noFill/>
        </p:spPr>
        <p:txBody>
          <a:bodyPr wrap="none" rtlCol="0">
            <a:spAutoFit/>
          </a:bodyPr>
          <a:lstStyle/>
          <a:p>
            <a:r>
              <a:rPr lang="en-US" sz="1400" b="1" dirty="0">
                <a:solidFill>
                  <a:schemeClr val="bg1"/>
                </a:solidFill>
                <a:latin typeface="Calibri" panose="020F0502020204030204" pitchFamily="34" charset="0"/>
              </a:rPr>
              <a:t>Count</a:t>
            </a:r>
          </a:p>
        </p:txBody>
      </p:sp>
      <p:sp>
        <p:nvSpPr>
          <p:cNvPr id="4" name="Slide Number Placeholder 3"/>
          <p:cNvSpPr>
            <a:spLocks noGrp="1"/>
          </p:cNvSpPr>
          <p:nvPr>
            <p:ph type="sldNum" sz="quarter" idx="12"/>
          </p:nvPr>
        </p:nvSpPr>
        <p:spPr/>
        <p:txBody>
          <a:bodyPr/>
          <a:lstStyle/>
          <a:p>
            <a:fld id="{59C337B2-FF8D-48F9-B2E0-2BD7AC1D0630}" type="slidenum">
              <a:rPr lang="en-US" smtClean="0"/>
              <a:pPr/>
              <a:t>9</a:t>
            </a:fld>
            <a:endParaRPr lang="en-US"/>
          </a:p>
        </p:txBody>
      </p:sp>
      <p:sp>
        <p:nvSpPr>
          <p:cNvPr id="78" name="TextBox 77"/>
          <p:cNvSpPr txBox="1"/>
          <p:nvPr/>
        </p:nvSpPr>
        <p:spPr>
          <a:xfrm rot="16200000">
            <a:off x="990286" y="2541841"/>
            <a:ext cx="638316" cy="307777"/>
          </a:xfrm>
          <a:prstGeom prst="rect">
            <a:avLst/>
          </a:prstGeom>
          <a:noFill/>
        </p:spPr>
        <p:txBody>
          <a:bodyPr wrap="none" rtlCol="0">
            <a:spAutoFit/>
          </a:bodyPr>
          <a:lstStyle/>
          <a:p>
            <a:r>
              <a:rPr lang="en-US" sz="1400" b="1" dirty="0">
                <a:solidFill>
                  <a:schemeClr val="bg1"/>
                </a:solidFill>
              </a:rPr>
              <a:t>22.9%</a:t>
            </a:r>
          </a:p>
        </p:txBody>
      </p:sp>
      <p:sp>
        <p:nvSpPr>
          <p:cNvPr id="86" name="TextBox 85"/>
          <p:cNvSpPr txBox="1"/>
          <p:nvPr/>
        </p:nvSpPr>
        <p:spPr>
          <a:xfrm rot="16200000">
            <a:off x="1634822" y="2766763"/>
            <a:ext cx="638316" cy="307777"/>
          </a:xfrm>
          <a:prstGeom prst="rect">
            <a:avLst/>
          </a:prstGeom>
          <a:noFill/>
        </p:spPr>
        <p:txBody>
          <a:bodyPr wrap="none" rtlCol="0">
            <a:spAutoFit/>
          </a:bodyPr>
          <a:lstStyle/>
          <a:p>
            <a:r>
              <a:rPr lang="en-US" sz="1400" b="1" dirty="0">
                <a:solidFill>
                  <a:schemeClr val="bg1"/>
                </a:solidFill>
              </a:rPr>
              <a:t>60.4%</a:t>
            </a:r>
          </a:p>
        </p:txBody>
      </p:sp>
      <p:sp>
        <p:nvSpPr>
          <p:cNvPr id="87" name="TextBox 86"/>
          <p:cNvSpPr txBox="1"/>
          <p:nvPr/>
        </p:nvSpPr>
        <p:spPr>
          <a:xfrm rot="16200000">
            <a:off x="2298284" y="2981565"/>
            <a:ext cx="638316" cy="307777"/>
          </a:xfrm>
          <a:prstGeom prst="rect">
            <a:avLst/>
          </a:prstGeom>
          <a:noFill/>
        </p:spPr>
        <p:txBody>
          <a:bodyPr wrap="none" rtlCol="0">
            <a:spAutoFit/>
          </a:bodyPr>
          <a:lstStyle/>
          <a:p>
            <a:r>
              <a:rPr lang="en-US" sz="1400" b="1" dirty="0">
                <a:solidFill>
                  <a:schemeClr val="bg1"/>
                </a:solidFill>
              </a:rPr>
              <a:t>52.1%</a:t>
            </a:r>
          </a:p>
        </p:txBody>
      </p:sp>
      <p:sp>
        <p:nvSpPr>
          <p:cNvPr id="89" name="TextBox 88"/>
          <p:cNvSpPr txBox="1"/>
          <p:nvPr/>
        </p:nvSpPr>
        <p:spPr>
          <a:xfrm rot="16200000">
            <a:off x="2946552" y="3316164"/>
            <a:ext cx="638316" cy="307777"/>
          </a:xfrm>
          <a:prstGeom prst="rect">
            <a:avLst/>
          </a:prstGeom>
          <a:noFill/>
        </p:spPr>
        <p:txBody>
          <a:bodyPr wrap="none" rtlCol="0">
            <a:spAutoFit/>
          </a:bodyPr>
          <a:lstStyle/>
          <a:p>
            <a:r>
              <a:rPr lang="en-US" sz="1400" b="1" dirty="0">
                <a:solidFill>
                  <a:schemeClr val="bg1"/>
                </a:solidFill>
              </a:rPr>
              <a:t>43.8%</a:t>
            </a:r>
          </a:p>
        </p:txBody>
      </p:sp>
      <p:sp>
        <p:nvSpPr>
          <p:cNvPr id="100" name="TextBox 99"/>
          <p:cNvSpPr txBox="1"/>
          <p:nvPr/>
        </p:nvSpPr>
        <p:spPr>
          <a:xfrm rot="16200000">
            <a:off x="3594818" y="3604296"/>
            <a:ext cx="638316" cy="307777"/>
          </a:xfrm>
          <a:prstGeom prst="rect">
            <a:avLst/>
          </a:prstGeom>
          <a:noFill/>
        </p:spPr>
        <p:txBody>
          <a:bodyPr wrap="none" rtlCol="0">
            <a:spAutoFit/>
          </a:bodyPr>
          <a:lstStyle/>
          <a:p>
            <a:r>
              <a:rPr lang="en-US" sz="1400" b="1" dirty="0">
                <a:solidFill>
                  <a:schemeClr val="bg1"/>
                </a:solidFill>
              </a:rPr>
              <a:t>35.4%</a:t>
            </a:r>
          </a:p>
        </p:txBody>
      </p:sp>
      <p:sp>
        <p:nvSpPr>
          <p:cNvPr id="101" name="TextBox 100"/>
          <p:cNvSpPr txBox="1"/>
          <p:nvPr/>
        </p:nvSpPr>
        <p:spPr>
          <a:xfrm rot="16200000">
            <a:off x="4242540" y="3850766"/>
            <a:ext cx="638316" cy="307777"/>
          </a:xfrm>
          <a:prstGeom prst="rect">
            <a:avLst/>
          </a:prstGeom>
          <a:noFill/>
        </p:spPr>
        <p:txBody>
          <a:bodyPr wrap="none" rtlCol="0">
            <a:spAutoFit/>
          </a:bodyPr>
          <a:lstStyle/>
          <a:p>
            <a:r>
              <a:rPr lang="en-US" sz="1400" b="1" dirty="0">
                <a:solidFill>
                  <a:schemeClr val="bg1"/>
                </a:solidFill>
              </a:rPr>
              <a:t>29.2%</a:t>
            </a:r>
          </a:p>
        </p:txBody>
      </p:sp>
      <p:sp>
        <p:nvSpPr>
          <p:cNvPr id="102" name="TextBox 101"/>
          <p:cNvSpPr txBox="1"/>
          <p:nvPr/>
        </p:nvSpPr>
        <p:spPr>
          <a:xfrm rot="16200000">
            <a:off x="4908520" y="3978483"/>
            <a:ext cx="638316" cy="307777"/>
          </a:xfrm>
          <a:prstGeom prst="rect">
            <a:avLst/>
          </a:prstGeom>
          <a:noFill/>
        </p:spPr>
        <p:txBody>
          <a:bodyPr wrap="none" rtlCol="0">
            <a:spAutoFit/>
          </a:bodyPr>
          <a:lstStyle/>
          <a:p>
            <a:r>
              <a:rPr lang="en-US" sz="1400" b="1" dirty="0">
                <a:solidFill>
                  <a:schemeClr val="bg1"/>
                </a:solidFill>
              </a:rPr>
              <a:t>25.0%</a:t>
            </a:r>
          </a:p>
        </p:txBody>
      </p:sp>
      <p:sp>
        <p:nvSpPr>
          <p:cNvPr id="103" name="TextBox 102"/>
          <p:cNvSpPr txBox="1"/>
          <p:nvPr/>
        </p:nvSpPr>
        <p:spPr>
          <a:xfrm rot="16200000">
            <a:off x="5499317" y="3714996"/>
            <a:ext cx="631904" cy="307777"/>
          </a:xfrm>
          <a:prstGeom prst="rect">
            <a:avLst/>
          </a:prstGeom>
          <a:noFill/>
        </p:spPr>
        <p:txBody>
          <a:bodyPr wrap="none" rtlCol="0">
            <a:spAutoFit/>
          </a:bodyPr>
          <a:lstStyle/>
          <a:p>
            <a:r>
              <a:rPr lang="en-US" sz="1400" dirty="0">
                <a:solidFill>
                  <a:srgbClr val="4CC3D4"/>
                </a:solidFill>
              </a:rPr>
              <a:t>12.5%</a:t>
            </a:r>
            <a:endParaRPr lang="en-US" sz="1400" b="1" dirty="0">
              <a:solidFill>
                <a:srgbClr val="4CC3D4"/>
              </a:solidFill>
            </a:endParaRPr>
          </a:p>
        </p:txBody>
      </p:sp>
      <p:sp>
        <p:nvSpPr>
          <p:cNvPr id="104" name="TextBox 103"/>
          <p:cNvSpPr txBox="1"/>
          <p:nvPr/>
        </p:nvSpPr>
        <p:spPr>
          <a:xfrm rot="16200000">
            <a:off x="6185743" y="3714996"/>
            <a:ext cx="631904" cy="307777"/>
          </a:xfrm>
          <a:prstGeom prst="rect">
            <a:avLst/>
          </a:prstGeom>
          <a:noFill/>
        </p:spPr>
        <p:txBody>
          <a:bodyPr wrap="none" rtlCol="0">
            <a:spAutoFit/>
          </a:bodyPr>
          <a:lstStyle/>
          <a:p>
            <a:r>
              <a:rPr lang="en-US" sz="1400" dirty="0">
                <a:solidFill>
                  <a:srgbClr val="4CC3D4"/>
                </a:solidFill>
              </a:rPr>
              <a:t>10.4%</a:t>
            </a:r>
            <a:endParaRPr lang="en-US" sz="1400" b="1" dirty="0">
              <a:solidFill>
                <a:srgbClr val="4CC3D4"/>
              </a:solidFill>
            </a:endParaRPr>
          </a:p>
        </p:txBody>
      </p:sp>
      <p:grpSp>
        <p:nvGrpSpPr>
          <p:cNvPr id="6" name="Group 5"/>
          <p:cNvGrpSpPr/>
          <p:nvPr/>
        </p:nvGrpSpPr>
        <p:grpSpPr>
          <a:xfrm>
            <a:off x="93070" y="5546667"/>
            <a:ext cx="2180771" cy="364984"/>
            <a:chOff x="336448" y="5807216"/>
            <a:chExt cx="2180771" cy="364984"/>
          </a:xfrm>
        </p:grpSpPr>
        <p:sp>
          <p:nvSpPr>
            <p:cNvPr id="48" name="TextBox 47"/>
            <p:cNvSpPr txBox="1"/>
            <p:nvPr/>
          </p:nvSpPr>
          <p:spPr>
            <a:xfrm rot="18900000">
              <a:off x="336448" y="5807216"/>
              <a:ext cx="2074208" cy="276999"/>
            </a:xfrm>
            <a:prstGeom prst="rect">
              <a:avLst/>
            </a:prstGeom>
            <a:noFill/>
          </p:spPr>
          <p:txBody>
            <a:bodyPr wrap="square" rtlCol="0">
              <a:spAutoFit/>
            </a:bodyPr>
            <a:lstStyle/>
            <a:p>
              <a:pPr algn="r"/>
              <a:r>
                <a:rPr lang="en-US" sz="1200" dirty="0" smtClean="0">
                  <a:solidFill>
                    <a:srgbClr val="58595B"/>
                  </a:solidFill>
                  <a:latin typeface="Calibri" panose="020F0502020204030204" pitchFamily="34" charset="0"/>
                </a:rPr>
                <a:t>Current position start </a:t>
              </a:r>
            </a:p>
          </p:txBody>
        </p:sp>
        <p:sp>
          <p:nvSpPr>
            <p:cNvPr id="105" name="TextBox 104"/>
            <p:cNvSpPr txBox="1"/>
            <p:nvPr/>
          </p:nvSpPr>
          <p:spPr>
            <a:xfrm rot="18900000">
              <a:off x="507851" y="5895201"/>
              <a:ext cx="2009368" cy="276999"/>
            </a:xfrm>
            <a:prstGeom prst="rect">
              <a:avLst/>
            </a:prstGeom>
            <a:noFill/>
          </p:spPr>
          <p:txBody>
            <a:bodyPr wrap="square" rtlCol="0">
              <a:spAutoFit/>
            </a:bodyPr>
            <a:lstStyle/>
            <a:p>
              <a:pPr algn="r"/>
              <a:r>
                <a:rPr lang="en-US" sz="1200" dirty="0">
                  <a:solidFill>
                    <a:srgbClr val="58595B"/>
                  </a:solidFill>
                  <a:latin typeface="Calibri" panose="020F0502020204030204" pitchFamily="34" charset="0"/>
                </a:rPr>
                <a:t>and end dates</a:t>
              </a:r>
            </a:p>
          </p:txBody>
        </p:sp>
      </p:grpSp>
      <p:pic>
        <p:nvPicPr>
          <p:cNvPr id="7" name="Picture 6"/>
          <p:cNvPicPr>
            <a:picLocks noChangeAspect="1"/>
          </p:cNvPicPr>
          <p:nvPr/>
        </p:nvPicPr>
        <p:blipFill>
          <a:blip r:embed="rId12"/>
          <a:stretch>
            <a:fillRect/>
          </a:stretch>
        </p:blipFill>
        <p:spPr>
          <a:xfrm>
            <a:off x="2347401" y="4472812"/>
            <a:ext cx="494615" cy="530586"/>
          </a:xfrm>
          <a:prstGeom prst="rect">
            <a:avLst/>
          </a:prstGeom>
        </p:spPr>
      </p:pic>
      <p:pic>
        <p:nvPicPr>
          <p:cNvPr id="9" name="Picture 8"/>
          <p:cNvPicPr>
            <a:picLocks noChangeAspect="1"/>
          </p:cNvPicPr>
          <p:nvPr/>
        </p:nvPicPr>
        <p:blipFill>
          <a:blip r:embed="rId13"/>
          <a:stretch>
            <a:fillRect/>
          </a:stretch>
        </p:blipFill>
        <p:spPr>
          <a:xfrm>
            <a:off x="3671592" y="4479679"/>
            <a:ext cx="503607" cy="530586"/>
          </a:xfrm>
          <a:prstGeom prst="rect">
            <a:avLst/>
          </a:prstGeom>
        </p:spPr>
      </p:pic>
      <p:pic>
        <p:nvPicPr>
          <p:cNvPr id="106" name="Picture 105"/>
          <p:cNvPicPr>
            <a:picLocks noChangeAspect="1"/>
          </p:cNvPicPr>
          <p:nvPr/>
        </p:nvPicPr>
        <p:blipFill>
          <a:blip r:embed="rId8"/>
          <a:stretch>
            <a:fillRect/>
          </a:stretch>
        </p:blipFill>
        <p:spPr>
          <a:xfrm>
            <a:off x="1978384" y="8377896"/>
            <a:ext cx="250466" cy="263883"/>
          </a:xfrm>
          <a:prstGeom prst="rect">
            <a:avLst/>
          </a:prstGeom>
        </p:spPr>
      </p:pic>
      <p:pic>
        <p:nvPicPr>
          <p:cNvPr id="108" name="Picture 107"/>
          <p:cNvPicPr>
            <a:picLocks noChangeAspect="1"/>
          </p:cNvPicPr>
          <p:nvPr/>
        </p:nvPicPr>
        <p:blipFill>
          <a:blip r:embed="rId8"/>
          <a:stretch>
            <a:fillRect/>
          </a:stretch>
        </p:blipFill>
        <p:spPr>
          <a:xfrm>
            <a:off x="1978384" y="7489058"/>
            <a:ext cx="250466" cy="263883"/>
          </a:xfrm>
          <a:prstGeom prst="rect">
            <a:avLst/>
          </a:prstGeom>
        </p:spPr>
      </p:pic>
      <p:pic>
        <p:nvPicPr>
          <p:cNvPr id="10" name="Picture 9"/>
          <p:cNvPicPr>
            <a:picLocks noChangeAspect="1"/>
          </p:cNvPicPr>
          <p:nvPr/>
        </p:nvPicPr>
        <p:blipFill>
          <a:blip r:embed="rId14"/>
          <a:stretch>
            <a:fillRect/>
          </a:stretch>
        </p:blipFill>
        <p:spPr>
          <a:xfrm>
            <a:off x="1974127" y="6908758"/>
            <a:ext cx="256032" cy="265176"/>
          </a:xfrm>
          <a:prstGeom prst="rect">
            <a:avLst/>
          </a:prstGeom>
        </p:spPr>
      </p:pic>
      <p:pic>
        <p:nvPicPr>
          <p:cNvPr id="11" name="Picture 10"/>
          <p:cNvPicPr>
            <a:picLocks noChangeAspect="1"/>
          </p:cNvPicPr>
          <p:nvPr/>
        </p:nvPicPr>
        <p:blipFill>
          <a:blip r:embed="rId15"/>
          <a:stretch>
            <a:fillRect/>
          </a:stretch>
        </p:blipFill>
        <p:spPr>
          <a:xfrm>
            <a:off x="1973751" y="7211606"/>
            <a:ext cx="256032" cy="265176"/>
          </a:xfrm>
          <a:prstGeom prst="rect">
            <a:avLst/>
          </a:prstGeom>
        </p:spPr>
      </p:pic>
      <p:pic>
        <p:nvPicPr>
          <p:cNvPr id="109" name="Picture 108"/>
          <p:cNvPicPr>
            <a:picLocks noChangeAspect="1"/>
          </p:cNvPicPr>
          <p:nvPr/>
        </p:nvPicPr>
        <p:blipFill>
          <a:blip r:embed="rId6"/>
          <a:stretch>
            <a:fillRect/>
          </a:stretch>
        </p:blipFill>
        <p:spPr>
          <a:xfrm>
            <a:off x="1984585" y="7786985"/>
            <a:ext cx="251693" cy="265176"/>
          </a:xfrm>
          <a:prstGeom prst="rect">
            <a:avLst/>
          </a:prstGeom>
        </p:spPr>
      </p:pic>
      <p:pic>
        <p:nvPicPr>
          <p:cNvPr id="111" name="Picture 110"/>
          <p:cNvPicPr>
            <a:picLocks noChangeAspect="1"/>
          </p:cNvPicPr>
          <p:nvPr/>
        </p:nvPicPr>
        <p:blipFill>
          <a:blip r:embed="rId14"/>
          <a:stretch>
            <a:fillRect/>
          </a:stretch>
        </p:blipFill>
        <p:spPr>
          <a:xfrm>
            <a:off x="1974127" y="8072326"/>
            <a:ext cx="256032" cy="265176"/>
          </a:xfrm>
          <a:prstGeom prst="rect">
            <a:avLst/>
          </a:prstGeom>
        </p:spPr>
      </p:pic>
    </p:spTree>
    <p:extLst>
      <p:ext uri="{BB962C8B-B14F-4D97-AF65-F5344CB8AC3E}">
        <p14:creationId xmlns:p14="http://schemas.microsoft.com/office/powerpoint/2010/main" val="225066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TotalTime>
  <Words>1784</Words>
  <Application>Microsoft Office PowerPoint</Application>
  <PresentationFormat>Custom</PresentationFormat>
  <Paragraphs>613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HelveticaNeueLT Std</vt:lpstr>
      <vt:lpstr>Lato</vt:lpstr>
      <vt:lpstr>Lato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Graficonia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Emanuel Rashid</dc:creator>
  <cp:lastModifiedBy>Emanuel Rashid</cp:lastModifiedBy>
  <cp:revision>179</cp:revision>
  <dcterms:created xsi:type="dcterms:W3CDTF">2017-02-13T02:23:43Z</dcterms:created>
  <dcterms:modified xsi:type="dcterms:W3CDTF">2017-02-21T07:00:08Z</dcterms:modified>
</cp:coreProperties>
</file>